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3" autoAdjust="0"/>
    <p:restoredTop sz="94660"/>
  </p:normalViewPr>
  <p:slideViewPr>
    <p:cSldViewPr snapToGrid="0">
      <p:cViewPr varScale="1">
        <p:scale>
          <a:sx n="69" d="100"/>
          <a:sy n="69" d="100"/>
        </p:scale>
        <p:origin x="60"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12/9/2020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9527" y="1898073"/>
            <a:ext cx="9080067" cy="4015381"/>
          </a:xfrm>
        </p:spPr>
        <p:txBody>
          <a:bodyPr>
            <a:normAutofit/>
          </a:bodyPr>
          <a:lstStyle/>
          <a:p>
            <a:pPr algn="ctr"/>
            <a:r>
              <a:rPr lang="en-US" sz="4000" b="1" dirty="0" smtClean="0">
                <a:latin typeface="Garamond" panose="02020404030301010803" pitchFamily="18" charset="0"/>
              </a:rPr>
              <a:t>ELISA Technique</a:t>
            </a:r>
            <a:r>
              <a:rPr lang="en-US" sz="4000" dirty="0" smtClean="0">
                <a:latin typeface="Garamond" panose="02020404030301010803" pitchFamily="18" charset="0"/>
              </a:rPr>
              <a:t/>
            </a:r>
            <a:br>
              <a:rPr lang="en-US" sz="4000" dirty="0" smtClean="0">
                <a:latin typeface="Garamond" panose="02020404030301010803" pitchFamily="18" charset="0"/>
              </a:rPr>
            </a:br>
            <a:r>
              <a:rPr lang="en-US" sz="4000" dirty="0" smtClean="0">
                <a:latin typeface="Garamond" panose="02020404030301010803" pitchFamily="18" charset="0"/>
              </a:rPr>
              <a:t>Author </a:t>
            </a:r>
            <a:br>
              <a:rPr lang="en-US" sz="4000" dirty="0" smtClean="0">
                <a:latin typeface="Garamond" panose="02020404030301010803" pitchFamily="18" charset="0"/>
              </a:rPr>
            </a:br>
            <a:r>
              <a:rPr lang="en-US" sz="4000" dirty="0" smtClean="0">
                <a:latin typeface="Garamond" panose="02020404030301010803" pitchFamily="18" charset="0"/>
              </a:rPr>
              <a:t>Institutional Affiliation </a:t>
            </a:r>
            <a:br>
              <a:rPr lang="en-US" sz="4000" dirty="0" smtClean="0">
                <a:latin typeface="Garamond" panose="02020404030301010803" pitchFamily="18" charset="0"/>
              </a:rPr>
            </a:br>
            <a:r>
              <a:rPr lang="en-US" sz="4000" dirty="0" smtClean="0">
                <a:latin typeface="Garamond" panose="02020404030301010803" pitchFamily="18" charset="0"/>
              </a:rPr>
              <a:t>Instructor </a:t>
            </a:r>
            <a:br>
              <a:rPr lang="en-US" sz="4000" dirty="0" smtClean="0">
                <a:latin typeface="Garamond" panose="02020404030301010803" pitchFamily="18" charset="0"/>
              </a:rPr>
            </a:br>
            <a:r>
              <a:rPr lang="en-US" sz="4000" dirty="0" smtClean="0">
                <a:latin typeface="Garamond" panose="02020404030301010803" pitchFamily="18" charset="0"/>
              </a:rPr>
              <a:t>Course code </a:t>
            </a:r>
            <a:br>
              <a:rPr lang="en-US" sz="4000" dirty="0" smtClean="0">
                <a:latin typeface="Garamond" panose="02020404030301010803" pitchFamily="18" charset="0"/>
              </a:rPr>
            </a:br>
            <a:r>
              <a:rPr lang="en-US" sz="4000" dirty="0" smtClean="0">
                <a:latin typeface="Garamond" panose="02020404030301010803" pitchFamily="18" charset="0"/>
              </a:rPr>
              <a:t>Date of submission </a:t>
            </a:r>
            <a:endParaRPr lang="en-US" sz="4000" dirty="0">
              <a:latin typeface="Garamond" panose="02020404030301010803" pitchFamily="18" charset="0"/>
            </a:endParaRPr>
          </a:p>
        </p:txBody>
      </p:sp>
    </p:spTree>
    <p:extLst>
      <p:ext uri="{BB962C8B-B14F-4D97-AF65-F5344CB8AC3E}">
        <p14:creationId xmlns:p14="http://schemas.microsoft.com/office/powerpoint/2010/main" val="3209316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7127" y="624110"/>
            <a:ext cx="9897485" cy="650508"/>
          </a:xfrm>
        </p:spPr>
        <p:txBody>
          <a:bodyPr/>
          <a:lstStyle/>
          <a:p>
            <a:pPr algn="ctr"/>
            <a:r>
              <a:rPr lang="en-US" b="1" dirty="0" smtClean="0">
                <a:latin typeface="Garamond" panose="02020404030301010803" pitchFamily="18" charset="0"/>
              </a:rPr>
              <a:t>Introduction</a:t>
            </a:r>
            <a:r>
              <a:rPr lang="en-US" dirty="0" smtClean="0"/>
              <a:t> </a:t>
            </a:r>
            <a:endParaRPr lang="en-US" dirty="0"/>
          </a:p>
        </p:txBody>
      </p:sp>
      <p:sp>
        <p:nvSpPr>
          <p:cNvPr id="3" name="Content Placeholder 2"/>
          <p:cNvSpPr>
            <a:spLocks noGrp="1"/>
          </p:cNvSpPr>
          <p:nvPr>
            <p:ph idx="1"/>
          </p:nvPr>
        </p:nvSpPr>
        <p:spPr>
          <a:xfrm>
            <a:off x="1773382" y="1274618"/>
            <a:ext cx="9731230" cy="4636604"/>
          </a:xfrm>
        </p:spPr>
        <p:txBody>
          <a:bodyPr/>
          <a:lstStyle/>
          <a:p>
            <a:pPr algn="just">
              <a:lnSpc>
                <a:spcPct val="150000"/>
              </a:lnSpc>
            </a:pPr>
            <a:r>
              <a:rPr lang="en-US" dirty="0">
                <a:latin typeface="Garamond" panose="02020404030301010803" pitchFamily="18" charset="0"/>
              </a:rPr>
              <a:t>ELISA (Enzyme-linked immunosorbent assay) represents an essential technique used to detect and quantify soluble proteins in complex </a:t>
            </a:r>
            <a:r>
              <a:rPr lang="en-US" dirty="0" smtClean="0">
                <a:latin typeface="Garamond" panose="02020404030301010803" pitchFamily="18" charset="0"/>
              </a:rPr>
              <a:t>mixtures (Lequin, 2005). </a:t>
            </a:r>
          </a:p>
          <a:p>
            <a:pPr algn="just">
              <a:lnSpc>
                <a:spcPct val="150000"/>
              </a:lnSpc>
            </a:pPr>
            <a:r>
              <a:rPr lang="en-US" dirty="0">
                <a:latin typeface="Garamond" panose="02020404030301010803" pitchFamily="18" charset="0"/>
              </a:rPr>
              <a:t>The technique was originally advanced by Engvall and Perlmann in 1971 as a crucial method of analyzing protein samples immobilized in microplate wells using specific </a:t>
            </a:r>
            <a:r>
              <a:rPr lang="en-US" dirty="0" smtClean="0">
                <a:latin typeface="Garamond" panose="02020404030301010803" pitchFamily="18" charset="0"/>
              </a:rPr>
              <a:t>antibodies</a:t>
            </a:r>
            <a:r>
              <a:rPr lang="en-US" dirty="0">
                <a:latin typeface="Garamond" panose="02020404030301010803" pitchFamily="18" charset="0"/>
              </a:rPr>
              <a:t> (Engvall, E., &amp; </a:t>
            </a:r>
            <a:r>
              <a:rPr lang="en-US" dirty="0" smtClean="0">
                <a:latin typeface="Garamond" panose="02020404030301010803" pitchFamily="18" charset="0"/>
              </a:rPr>
              <a:t>Perlmann, 1971).</a:t>
            </a:r>
          </a:p>
          <a:p>
            <a:pPr algn="just">
              <a:lnSpc>
                <a:spcPct val="150000"/>
              </a:lnSpc>
            </a:pPr>
            <a:r>
              <a:rPr lang="en-US" dirty="0">
                <a:latin typeface="Garamond" panose="02020404030301010803" pitchFamily="18" charset="0"/>
              </a:rPr>
              <a:t>ELISA techniques are generally performed in either 96-well or 384-well polystyrene plates. This is because the plates can passively bind the antibodies and proteins. </a:t>
            </a:r>
            <a:endParaRPr lang="en-US" dirty="0" smtClean="0">
              <a:latin typeface="Garamond" panose="02020404030301010803" pitchFamily="18" charset="0"/>
            </a:endParaRPr>
          </a:p>
          <a:p>
            <a:pPr algn="just">
              <a:lnSpc>
                <a:spcPct val="150000"/>
              </a:lnSpc>
            </a:pPr>
            <a:r>
              <a:rPr lang="en-US" dirty="0">
                <a:latin typeface="Garamond" panose="02020404030301010803" pitchFamily="18" charset="0"/>
              </a:rPr>
              <a:t>Arguably, it is due to the immobilization and the binding of the reagents that make the technique easy to design and even perform</a:t>
            </a:r>
            <a:r>
              <a:rPr lang="en-US" dirty="0"/>
              <a:t>. </a:t>
            </a:r>
          </a:p>
        </p:txBody>
      </p:sp>
    </p:spTree>
    <p:extLst>
      <p:ext uri="{BB962C8B-B14F-4D97-AF65-F5344CB8AC3E}">
        <p14:creationId xmlns:p14="http://schemas.microsoft.com/office/powerpoint/2010/main" val="1508984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7127" y="1246909"/>
            <a:ext cx="9897485" cy="4664313"/>
          </a:xfrm>
        </p:spPr>
        <p:txBody>
          <a:bodyPr>
            <a:normAutofit/>
          </a:bodyPr>
          <a:lstStyle/>
          <a:p>
            <a:pPr algn="just">
              <a:lnSpc>
                <a:spcPct val="150000"/>
              </a:lnSpc>
            </a:pPr>
            <a:r>
              <a:rPr lang="en-US" dirty="0">
                <a:latin typeface="Garamond" panose="02020404030301010803" pitchFamily="18" charset="0"/>
              </a:rPr>
              <a:t>ELISA technique is an enzyme-linked immunosorbent assay that is specifically designed to detect the presence of soluble substances such as peptides, proteins and </a:t>
            </a:r>
            <a:r>
              <a:rPr lang="en-US" dirty="0" smtClean="0">
                <a:latin typeface="Garamond" panose="02020404030301010803" pitchFamily="18" charset="0"/>
              </a:rPr>
              <a:t>hormones (Lequin, 2005). </a:t>
            </a:r>
          </a:p>
          <a:p>
            <a:pPr algn="just">
              <a:lnSpc>
                <a:spcPct val="150000"/>
              </a:lnSpc>
            </a:pPr>
            <a:r>
              <a:rPr lang="en-US" dirty="0">
                <a:latin typeface="Garamond" panose="02020404030301010803" pitchFamily="18" charset="0"/>
              </a:rPr>
              <a:t>Similarly, the technique also quantifies the soluble substances. It is essential to understand that the same technique is sometimes referred to as enzyme immune assay. </a:t>
            </a:r>
            <a:endParaRPr lang="en-US" dirty="0" smtClean="0">
              <a:latin typeface="Garamond" panose="02020404030301010803" pitchFamily="18" charset="0"/>
            </a:endParaRPr>
          </a:p>
          <a:p>
            <a:pPr algn="just">
              <a:lnSpc>
                <a:spcPct val="150000"/>
              </a:lnSpc>
            </a:pPr>
            <a:r>
              <a:rPr lang="en-US" dirty="0">
                <a:latin typeface="Garamond" panose="02020404030301010803" pitchFamily="18" charset="0"/>
              </a:rPr>
              <a:t>In an ELISA, the antigen (target macromolecule) is immobilized on a solid surface (microplate) and then complexed with an antibody that is linked to a reporter enzyme. </a:t>
            </a:r>
            <a:endParaRPr lang="en-US" dirty="0" smtClean="0">
              <a:latin typeface="Garamond" panose="02020404030301010803" pitchFamily="18" charset="0"/>
            </a:endParaRPr>
          </a:p>
          <a:p>
            <a:pPr algn="just">
              <a:lnSpc>
                <a:spcPct val="150000"/>
              </a:lnSpc>
            </a:pPr>
            <a:r>
              <a:rPr lang="en-US" dirty="0">
                <a:latin typeface="Garamond" panose="02020404030301010803" pitchFamily="18" charset="0"/>
              </a:rPr>
              <a:t>In this sense, to accomplish detection, ELISA measures the activity of the reporter enzyme through incubation with the appropriate substrate to produce a product that can be measured. </a:t>
            </a:r>
          </a:p>
        </p:txBody>
      </p:sp>
    </p:spTree>
    <p:extLst>
      <p:ext uri="{BB962C8B-B14F-4D97-AF65-F5344CB8AC3E}">
        <p14:creationId xmlns:p14="http://schemas.microsoft.com/office/powerpoint/2010/main" val="2741189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0983" y="2133600"/>
            <a:ext cx="9883629" cy="3777622"/>
          </a:xfrm>
        </p:spPr>
        <p:txBody>
          <a:bodyPr/>
          <a:lstStyle/>
          <a:p>
            <a:pPr algn="just">
              <a:lnSpc>
                <a:spcPct val="200000"/>
              </a:lnSpc>
            </a:pPr>
            <a:r>
              <a:rPr lang="en-US" dirty="0">
                <a:latin typeface="Garamond" panose="02020404030301010803" pitchFamily="18" charset="0"/>
              </a:rPr>
              <a:t>Essentially, the reactants of an ELISA are immobilized to the microplate surfaces because believably, this presents an easy strategy to separate bound from non-bound material during an assay. </a:t>
            </a:r>
            <a:endParaRPr lang="en-US" dirty="0" smtClean="0">
              <a:latin typeface="Garamond" panose="02020404030301010803" pitchFamily="18" charset="0"/>
            </a:endParaRPr>
          </a:p>
          <a:p>
            <a:pPr algn="just">
              <a:lnSpc>
                <a:spcPct val="200000"/>
              </a:lnSpc>
            </a:pPr>
            <a:r>
              <a:rPr lang="en-US" dirty="0">
                <a:latin typeface="Garamond" panose="02020404030301010803" pitchFamily="18" charset="0"/>
              </a:rPr>
              <a:t>Observably, the most important aspect in ELISA is a highly specific antibody-antigen interaction. </a:t>
            </a:r>
            <a:endParaRPr lang="en-US" dirty="0" smtClean="0">
              <a:latin typeface="Garamond" panose="02020404030301010803" pitchFamily="18" charset="0"/>
            </a:endParaRPr>
          </a:p>
          <a:p>
            <a:endParaRPr lang="en-US" dirty="0"/>
          </a:p>
        </p:txBody>
      </p:sp>
    </p:spTree>
    <p:extLst>
      <p:ext uri="{BB962C8B-B14F-4D97-AF65-F5344CB8AC3E}">
        <p14:creationId xmlns:p14="http://schemas.microsoft.com/office/powerpoint/2010/main" val="2803475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2545" y="624110"/>
            <a:ext cx="9842067" cy="1280890"/>
          </a:xfrm>
        </p:spPr>
        <p:txBody>
          <a:bodyPr/>
          <a:lstStyle/>
          <a:p>
            <a:pPr algn="ctr"/>
            <a:r>
              <a:rPr lang="en-US" b="1" dirty="0" smtClean="0">
                <a:latin typeface="Garamond" panose="02020404030301010803" pitchFamily="18" charset="0"/>
              </a:rPr>
              <a:t>Basic Principles of ELISA</a:t>
            </a:r>
            <a:endParaRPr lang="en-US" b="1" dirty="0">
              <a:latin typeface="Garamond" panose="02020404030301010803" pitchFamily="18" charset="0"/>
            </a:endParaRPr>
          </a:p>
        </p:txBody>
      </p:sp>
      <p:sp>
        <p:nvSpPr>
          <p:cNvPr id="3" name="Content Placeholder 2"/>
          <p:cNvSpPr>
            <a:spLocks noGrp="1"/>
          </p:cNvSpPr>
          <p:nvPr>
            <p:ph idx="1"/>
          </p:nvPr>
        </p:nvSpPr>
        <p:spPr>
          <a:xfrm>
            <a:off x="1662545" y="1288473"/>
            <a:ext cx="9842067" cy="4622749"/>
          </a:xfrm>
        </p:spPr>
        <p:txBody>
          <a:bodyPr>
            <a:normAutofit lnSpcReduction="10000"/>
          </a:bodyPr>
          <a:lstStyle/>
          <a:p>
            <a:pPr algn="just">
              <a:lnSpc>
                <a:spcPct val="150000"/>
              </a:lnSpc>
            </a:pPr>
            <a:r>
              <a:rPr lang="en-US" dirty="0">
                <a:latin typeface="Garamond" panose="02020404030301010803" pitchFamily="18" charset="0"/>
              </a:rPr>
              <a:t>ELISA uses an enzyme to detect the binding of antigen (Ag) antibody (Ab). </a:t>
            </a:r>
            <a:endParaRPr lang="en-US" dirty="0" smtClean="0">
              <a:latin typeface="Garamond" panose="02020404030301010803" pitchFamily="18" charset="0"/>
            </a:endParaRPr>
          </a:p>
          <a:p>
            <a:pPr algn="just">
              <a:lnSpc>
                <a:spcPct val="150000"/>
              </a:lnSpc>
            </a:pPr>
            <a:r>
              <a:rPr lang="en-US" dirty="0">
                <a:latin typeface="Garamond" panose="02020404030301010803" pitchFamily="18" charset="0"/>
              </a:rPr>
              <a:t>During a detection assay, the enzyme converts a </a:t>
            </a:r>
            <a:r>
              <a:rPr lang="en-US" dirty="0" err="1">
                <a:latin typeface="Garamond" panose="02020404030301010803" pitchFamily="18" charset="0"/>
              </a:rPr>
              <a:t>colourless</a:t>
            </a:r>
            <a:r>
              <a:rPr lang="en-US" dirty="0">
                <a:latin typeface="Garamond" panose="02020404030301010803" pitchFamily="18" charset="0"/>
              </a:rPr>
              <a:t> substrate to a </a:t>
            </a:r>
            <a:r>
              <a:rPr lang="en-US" dirty="0" err="1">
                <a:latin typeface="Garamond" panose="02020404030301010803" pitchFamily="18" charset="0"/>
              </a:rPr>
              <a:t>coloured</a:t>
            </a:r>
            <a:r>
              <a:rPr lang="en-US" dirty="0">
                <a:latin typeface="Garamond" panose="02020404030301010803" pitchFamily="18" charset="0"/>
              </a:rPr>
              <a:t> product; this indicates the presence of Ag: Ab </a:t>
            </a:r>
            <a:r>
              <a:rPr lang="en-US" dirty="0" smtClean="0">
                <a:latin typeface="Garamond" panose="02020404030301010803" pitchFamily="18" charset="0"/>
              </a:rPr>
              <a:t>binding (Voller </a:t>
            </a:r>
            <a:r>
              <a:rPr lang="en-US" i="1" dirty="0" smtClean="0">
                <a:latin typeface="Garamond" panose="02020404030301010803" pitchFamily="18" charset="0"/>
              </a:rPr>
              <a:t>et al. </a:t>
            </a:r>
            <a:r>
              <a:rPr lang="en-US" dirty="0" smtClean="0">
                <a:latin typeface="Garamond" panose="02020404030301010803" pitchFamily="18" charset="0"/>
              </a:rPr>
              <a:t>1979). </a:t>
            </a:r>
          </a:p>
          <a:p>
            <a:pPr algn="just">
              <a:lnSpc>
                <a:spcPct val="150000"/>
              </a:lnSpc>
            </a:pPr>
            <a:r>
              <a:rPr lang="en-US" dirty="0">
                <a:latin typeface="Garamond" panose="02020404030301010803" pitchFamily="18" charset="0"/>
              </a:rPr>
              <a:t>ELISA tests can be performed to detect the presence of antigens and antibodies in a sample depending on how the test is designed. </a:t>
            </a:r>
            <a:endParaRPr lang="en-US" dirty="0" smtClean="0">
              <a:latin typeface="Garamond" panose="02020404030301010803" pitchFamily="18" charset="0"/>
            </a:endParaRPr>
          </a:p>
          <a:p>
            <a:pPr algn="just">
              <a:lnSpc>
                <a:spcPct val="150000"/>
              </a:lnSpc>
            </a:pPr>
            <a:r>
              <a:rPr lang="en-US" dirty="0">
                <a:latin typeface="Garamond" panose="02020404030301010803" pitchFamily="18" charset="0"/>
              </a:rPr>
              <a:t>ELISA is referred to as a wet-lab type of assay that uses a solid surface to detect the presence of antigens in liquid or wet samples. In this sense, ELISA involves the quantitative and qualitative analysis of the </a:t>
            </a:r>
            <a:r>
              <a:rPr lang="en-US" dirty="0" smtClean="0">
                <a:latin typeface="Garamond" panose="02020404030301010803" pitchFamily="18" charset="0"/>
              </a:rPr>
              <a:t>virus (Kinman, 2018). </a:t>
            </a:r>
          </a:p>
          <a:p>
            <a:pPr algn="just">
              <a:lnSpc>
                <a:spcPct val="150000"/>
              </a:lnSpc>
            </a:pPr>
            <a:r>
              <a:rPr lang="en-US" dirty="0">
                <a:latin typeface="Garamond" panose="02020404030301010803" pitchFamily="18" charset="0"/>
              </a:rPr>
              <a:t>The process of antigen detection in an ELISA is accomplished by assessing the conjugated enzyme activity via incubation with a substrate which consequently forms a </a:t>
            </a:r>
            <a:r>
              <a:rPr lang="en-US" dirty="0" err="1">
                <a:latin typeface="Garamond" panose="02020404030301010803" pitchFamily="18" charset="0"/>
              </a:rPr>
              <a:t>coloured</a:t>
            </a:r>
            <a:r>
              <a:rPr lang="en-US" dirty="0">
                <a:latin typeface="Garamond" panose="02020404030301010803" pitchFamily="18" charset="0"/>
              </a:rPr>
              <a:t> product. </a:t>
            </a:r>
          </a:p>
        </p:txBody>
      </p:sp>
    </p:spTree>
    <p:extLst>
      <p:ext uri="{BB962C8B-B14F-4D97-AF65-F5344CB8AC3E}">
        <p14:creationId xmlns:p14="http://schemas.microsoft.com/office/powerpoint/2010/main" val="1942846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48691" y="1136073"/>
            <a:ext cx="9855921" cy="4775149"/>
          </a:xfrm>
        </p:spPr>
        <p:txBody>
          <a:bodyPr/>
          <a:lstStyle/>
          <a:p>
            <a:pPr algn="just">
              <a:lnSpc>
                <a:spcPct val="200000"/>
              </a:lnSpc>
            </a:pPr>
            <a:r>
              <a:rPr lang="en-US" dirty="0">
                <a:latin typeface="Garamond" panose="02020404030301010803" pitchFamily="18" charset="0"/>
              </a:rPr>
              <a:t>Most importantly, the technique's ability to use high-affinity antibodies to particularly wash away non-specific bound materials makes it an essential tool to measure specific analytes within a crude mixture. </a:t>
            </a:r>
            <a:endParaRPr lang="en-US" dirty="0" smtClean="0">
              <a:latin typeface="Garamond" panose="02020404030301010803" pitchFamily="18" charset="0"/>
            </a:endParaRPr>
          </a:p>
          <a:p>
            <a:pPr algn="just">
              <a:lnSpc>
                <a:spcPct val="200000"/>
              </a:lnSpc>
            </a:pPr>
            <a:r>
              <a:rPr lang="en-US" dirty="0">
                <a:latin typeface="Garamond" panose="02020404030301010803" pitchFamily="18" charset="0"/>
              </a:rPr>
              <a:t>Observably, most ELISA assays use enzymes such as horseradish peroxidase (HRP) and alkaline phosphatase (AP). </a:t>
            </a:r>
            <a:endParaRPr lang="en-US" dirty="0" smtClean="0">
              <a:latin typeface="Garamond" panose="02020404030301010803" pitchFamily="18" charset="0"/>
            </a:endParaRPr>
          </a:p>
          <a:p>
            <a:pPr algn="just">
              <a:lnSpc>
                <a:spcPct val="200000"/>
              </a:lnSpc>
            </a:pPr>
            <a:r>
              <a:rPr lang="en-US" dirty="0">
                <a:latin typeface="Garamond" panose="02020404030301010803" pitchFamily="18" charset="0"/>
              </a:rPr>
              <a:t>However, even though these represent the most commonly used enzymes, it is essential to understand that some other enzymes are also used such as β-galactosidase, acetylcholinesterase, and catalase</a:t>
            </a:r>
            <a:r>
              <a:rPr lang="en-US" dirty="0"/>
              <a:t>. </a:t>
            </a:r>
          </a:p>
        </p:txBody>
      </p:sp>
    </p:spTree>
    <p:extLst>
      <p:ext uri="{BB962C8B-B14F-4D97-AF65-F5344CB8AC3E}">
        <p14:creationId xmlns:p14="http://schemas.microsoft.com/office/powerpoint/2010/main" val="4055165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9419" y="624110"/>
            <a:ext cx="9925194" cy="1280890"/>
          </a:xfrm>
        </p:spPr>
        <p:txBody>
          <a:bodyPr/>
          <a:lstStyle/>
          <a:p>
            <a:pPr algn="ctr"/>
            <a:r>
              <a:rPr lang="en-US" b="1" dirty="0" smtClean="0">
                <a:latin typeface="Garamond" panose="02020404030301010803" pitchFamily="18" charset="0"/>
              </a:rPr>
              <a:t>ELISA Formats </a:t>
            </a:r>
            <a:endParaRPr lang="en-US" b="1" dirty="0">
              <a:latin typeface="Garamond" panose="02020404030301010803" pitchFamily="18" charset="0"/>
            </a:endParaRPr>
          </a:p>
        </p:txBody>
      </p:sp>
      <p:sp>
        <p:nvSpPr>
          <p:cNvPr id="3" name="Content Placeholder 2"/>
          <p:cNvSpPr>
            <a:spLocks noGrp="1"/>
          </p:cNvSpPr>
          <p:nvPr>
            <p:ph idx="1"/>
          </p:nvPr>
        </p:nvSpPr>
        <p:spPr>
          <a:xfrm>
            <a:off x="1579419" y="1302327"/>
            <a:ext cx="9925193" cy="4608895"/>
          </a:xfrm>
        </p:spPr>
        <p:txBody>
          <a:bodyPr/>
          <a:lstStyle/>
          <a:p>
            <a:pPr algn="just">
              <a:lnSpc>
                <a:spcPct val="150000"/>
              </a:lnSpc>
            </a:pPr>
            <a:r>
              <a:rPr lang="en-US" dirty="0">
                <a:latin typeface="Garamond" panose="02020404030301010803" pitchFamily="18" charset="0"/>
              </a:rPr>
              <a:t>ELISA is presented in various formats some of which include; direct, indirect, sandwich, capture and detection. </a:t>
            </a:r>
            <a:endParaRPr lang="en-US" dirty="0" smtClean="0">
              <a:latin typeface="Garamond" panose="02020404030301010803" pitchFamily="18" charset="0"/>
            </a:endParaRPr>
          </a:p>
          <a:p>
            <a:pPr algn="just">
              <a:lnSpc>
                <a:spcPct val="150000"/>
              </a:lnSpc>
            </a:pPr>
            <a:r>
              <a:rPr lang="en-US" dirty="0">
                <a:latin typeface="Garamond" panose="02020404030301010803" pitchFamily="18" charset="0"/>
              </a:rPr>
              <a:t>However, the most critical step in this technique is the immobilization of the specific antigen, this is usually accomplished by either direct absorption to the assay plate or indirectly through the capture antibody attached to the </a:t>
            </a:r>
            <a:r>
              <a:rPr lang="en-US" dirty="0" smtClean="0">
                <a:latin typeface="Garamond" panose="02020404030301010803" pitchFamily="18" charset="0"/>
              </a:rPr>
              <a:t>plate (Zhang </a:t>
            </a:r>
            <a:r>
              <a:rPr lang="en-US" i="1" dirty="0" smtClean="0">
                <a:latin typeface="Garamond" panose="02020404030301010803" pitchFamily="18" charset="0"/>
              </a:rPr>
              <a:t>et al., </a:t>
            </a:r>
            <a:r>
              <a:rPr lang="en-US" dirty="0" smtClean="0">
                <a:latin typeface="Garamond" panose="02020404030301010803" pitchFamily="18" charset="0"/>
              </a:rPr>
              <a:t>2018).</a:t>
            </a:r>
          </a:p>
          <a:p>
            <a:pPr algn="just">
              <a:lnSpc>
                <a:spcPct val="150000"/>
              </a:lnSpc>
            </a:pPr>
            <a:r>
              <a:rPr lang="en-US" dirty="0">
                <a:latin typeface="Garamond" panose="02020404030301010803" pitchFamily="18" charset="0"/>
              </a:rPr>
              <a:t>The next step is detection where the antigen is detected either directly or indirectly. Direct detection is labelled as primary antibody whereas indirect detection is labelled as a secondary antibody. </a:t>
            </a:r>
            <a:endParaRPr lang="en-US" dirty="0" smtClean="0">
              <a:latin typeface="Garamond" panose="02020404030301010803" pitchFamily="18" charset="0"/>
            </a:endParaRPr>
          </a:p>
          <a:p>
            <a:pPr algn="just">
              <a:lnSpc>
                <a:spcPct val="150000"/>
              </a:lnSpc>
            </a:pPr>
            <a:r>
              <a:rPr lang="en-US" dirty="0">
                <a:latin typeface="Garamond" panose="02020404030301010803" pitchFamily="18" charset="0"/>
              </a:rPr>
              <a:t>Generally, sandwich remains the most applicable ELISA assay format, this involves an indirect immobilization and indirect detection of the presence of the target antigen</a:t>
            </a:r>
            <a:r>
              <a:rPr lang="en-US" dirty="0"/>
              <a:t>. </a:t>
            </a:r>
          </a:p>
        </p:txBody>
      </p:sp>
    </p:spTree>
    <p:extLst>
      <p:ext uri="{BB962C8B-B14F-4D97-AF65-F5344CB8AC3E}">
        <p14:creationId xmlns:p14="http://schemas.microsoft.com/office/powerpoint/2010/main" val="2869758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3273" y="1136073"/>
            <a:ext cx="9911339" cy="4775149"/>
          </a:xfrm>
        </p:spPr>
        <p:txBody>
          <a:bodyPr/>
          <a:lstStyle/>
          <a:p>
            <a:pPr algn="just">
              <a:lnSpc>
                <a:spcPct val="200000"/>
              </a:lnSpc>
            </a:pPr>
            <a:r>
              <a:rPr lang="en-US" dirty="0">
                <a:latin typeface="Garamond" panose="02020404030301010803" pitchFamily="18" charset="0"/>
              </a:rPr>
              <a:t>It is referred to as sandwich because the analyte to be measured is captured between two primary antibodies with each of them detecting a different aspect of the antigen. </a:t>
            </a:r>
            <a:endParaRPr lang="en-US" dirty="0" smtClean="0">
              <a:latin typeface="Garamond" panose="02020404030301010803" pitchFamily="18" charset="0"/>
            </a:endParaRPr>
          </a:p>
          <a:p>
            <a:pPr algn="just">
              <a:lnSpc>
                <a:spcPct val="200000"/>
              </a:lnSpc>
            </a:pPr>
            <a:r>
              <a:rPr lang="en-US" dirty="0">
                <a:latin typeface="Garamond" panose="02020404030301010803" pitchFamily="18" charset="0"/>
              </a:rPr>
              <a:t>In essence, because of its high sensitivity and specificity, the ELISA sandwich is highly used. </a:t>
            </a:r>
          </a:p>
        </p:txBody>
      </p:sp>
    </p:spTree>
    <p:extLst>
      <p:ext uri="{BB962C8B-B14F-4D97-AF65-F5344CB8AC3E}">
        <p14:creationId xmlns:p14="http://schemas.microsoft.com/office/powerpoint/2010/main" val="3165391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565" y="624110"/>
            <a:ext cx="9939048" cy="1280890"/>
          </a:xfrm>
        </p:spPr>
        <p:txBody>
          <a:bodyPr>
            <a:normAutofit/>
          </a:bodyPr>
          <a:lstStyle/>
          <a:p>
            <a:pPr algn="ctr"/>
            <a:r>
              <a:rPr lang="en-US" sz="2700" b="1" dirty="0">
                <a:latin typeface="Garamond" panose="02020404030301010803" pitchFamily="18" charset="0"/>
              </a:rPr>
              <a:t>An image showing common ELISA formats including indirect, direct and sandwich ELISA methods</a:t>
            </a:r>
            <a:r>
              <a:rPr lang="en-US" dirty="0">
                <a:latin typeface="Garamond" panose="02020404030301010803" pitchFamily="18" charset="0"/>
              </a:rPr>
              <a:t>.</a:t>
            </a:r>
          </a:p>
        </p:txBody>
      </p:sp>
      <p:pic>
        <p:nvPicPr>
          <p:cNvPr id="4" name="Content Placeholder 3"/>
          <p:cNvPicPr>
            <a:picLocks noGrp="1" noChangeAspect="1"/>
          </p:cNvPicPr>
          <p:nvPr>
            <p:ph idx="1"/>
          </p:nvPr>
        </p:nvPicPr>
        <p:blipFill>
          <a:blip r:embed="rId2"/>
          <a:stretch>
            <a:fillRect/>
          </a:stretch>
        </p:blipFill>
        <p:spPr>
          <a:xfrm>
            <a:off x="1565565" y="2022764"/>
            <a:ext cx="8218689" cy="4114799"/>
          </a:xfrm>
          <a:prstGeom prst="rect">
            <a:avLst/>
          </a:prstGeom>
        </p:spPr>
      </p:pic>
    </p:spTree>
    <p:extLst>
      <p:ext uri="{BB962C8B-B14F-4D97-AF65-F5344CB8AC3E}">
        <p14:creationId xmlns:p14="http://schemas.microsoft.com/office/powerpoint/2010/main" val="3081782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983" y="624110"/>
            <a:ext cx="9883630" cy="1280890"/>
          </a:xfrm>
        </p:spPr>
        <p:txBody>
          <a:bodyPr/>
          <a:lstStyle/>
          <a:p>
            <a:pPr algn="ctr"/>
            <a:r>
              <a:rPr lang="en-US" b="1" dirty="0" smtClean="0">
                <a:latin typeface="Garamond" panose="02020404030301010803" pitchFamily="18" charset="0"/>
              </a:rPr>
              <a:t>An Image showing Different types of ELIAS</a:t>
            </a:r>
            <a:endParaRPr lang="en-US" b="1" dirty="0">
              <a:latin typeface="Garamond" panose="02020404030301010803" pitchFamily="18" charset="0"/>
            </a:endParaRPr>
          </a:p>
        </p:txBody>
      </p:sp>
      <p:pic>
        <p:nvPicPr>
          <p:cNvPr id="4" name="Content Placeholder 3"/>
          <p:cNvPicPr>
            <a:picLocks noGrp="1" noChangeAspect="1"/>
          </p:cNvPicPr>
          <p:nvPr>
            <p:ph idx="1"/>
          </p:nvPr>
        </p:nvPicPr>
        <p:blipFill>
          <a:blip r:embed="rId2"/>
          <a:stretch>
            <a:fillRect/>
          </a:stretch>
        </p:blipFill>
        <p:spPr>
          <a:xfrm>
            <a:off x="1620982" y="2133600"/>
            <a:ext cx="8783782" cy="4156364"/>
          </a:xfrm>
          <a:prstGeom prst="rect">
            <a:avLst/>
          </a:prstGeom>
        </p:spPr>
      </p:pic>
    </p:spTree>
    <p:extLst>
      <p:ext uri="{BB962C8B-B14F-4D97-AF65-F5344CB8AC3E}">
        <p14:creationId xmlns:p14="http://schemas.microsoft.com/office/powerpoint/2010/main" val="54412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983" y="624110"/>
            <a:ext cx="9883630" cy="1280890"/>
          </a:xfrm>
        </p:spPr>
        <p:txBody>
          <a:bodyPr/>
          <a:lstStyle/>
          <a:p>
            <a:pPr algn="ctr"/>
            <a:r>
              <a:rPr lang="en-US" dirty="0">
                <a:latin typeface="Garamond" panose="02020404030301010803" pitchFamily="18" charset="0"/>
              </a:rPr>
              <a:t>Direct versus Indirect ELISA detection methods </a:t>
            </a:r>
          </a:p>
        </p:txBody>
      </p:sp>
      <p:sp>
        <p:nvSpPr>
          <p:cNvPr id="3" name="Content Placeholder 2"/>
          <p:cNvSpPr>
            <a:spLocks noGrp="1"/>
          </p:cNvSpPr>
          <p:nvPr>
            <p:ph idx="1"/>
          </p:nvPr>
        </p:nvSpPr>
        <p:spPr>
          <a:xfrm>
            <a:off x="1620983" y="2078182"/>
            <a:ext cx="8915400" cy="3777622"/>
          </a:xfrm>
        </p:spPr>
        <p:txBody>
          <a:bodyPr>
            <a:normAutofit/>
          </a:bodyPr>
          <a:lstStyle/>
          <a:p>
            <a:pPr algn="just">
              <a:lnSpc>
                <a:spcPct val="150000"/>
              </a:lnSpc>
            </a:pPr>
            <a:r>
              <a:rPr lang="en-US" dirty="0">
                <a:latin typeface="Garamond" panose="02020404030301010803" pitchFamily="18" charset="0"/>
              </a:rPr>
              <a:t>In an ELISA, the direct method uses a primary antibody labelled with a reporter enzyme or a tag that reacts directly with the antigen. </a:t>
            </a:r>
            <a:endParaRPr lang="en-US" dirty="0" smtClean="0">
              <a:latin typeface="Garamond" panose="02020404030301010803" pitchFamily="18" charset="0"/>
            </a:endParaRPr>
          </a:p>
          <a:p>
            <a:pPr algn="just">
              <a:lnSpc>
                <a:spcPct val="150000"/>
              </a:lnSpc>
            </a:pPr>
            <a:r>
              <a:rPr lang="en-US" dirty="0">
                <a:latin typeface="Garamond" panose="02020404030301010803" pitchFamily="18" charset="0"/>
              </a:rPr>
              <a:t>Notably, Direct detection can be performed either with a directly immobilized antigen on the assay plate or with a capture assay </a:t>
            </a:r>
            <a:r>
              <a:rPr lang="en-US" dirty="0" smtClean="0">
                <a:latin typeface="Garamond" panose="02020404030301010803" pitchFamily="18" charset="0"/>
              </a:rPr>
              <a:t>format (Asensio </a:t>
            </a:r>
            <a:r>
              <a:rPr lang="en-US" i="1" dirty="0" smtClean="0">
                <a:latin typeface="Garamond" panose="02020404030301010803" pitchFamily="18" charset="0"/>
              </a:rPr>
              <a:t>et al., </a:t>
            </a:r>
            <a:r>
              <a:rPr lang="en-US" dirty="0" smtClean="0">
                <a:latin typeface="Garamond" panose="02020404030301010803" pitchFamily="18" charset="0"/>
              </a:rPr>
              <a:t>2008). </a:t>
            </a:r>
          </a:p>
          <a:p>
            <a:pPr algn="just">
              <a:lnSpc>
                <a:spcPct val="150000"/>
              </a:lnSpc>
            </a:pPr>
            <a:r>
              <a:rPr lang="en-US" dirty="0">
                <a:latin typeface="Garamond" panose="02020404030301010803" pitchFamily="18" charset="0"/>
              </a:rPr>
              <a:t>Although this is not a common strategy used in ELISA assays, direct detection is used in immunohistochemical staining of tissues and cells. </a:t>
            </a:r>
            <a:endParaRPr lang="en-US" dirty="0" smtClean="0">
              <a:latin typeface="Garamond" panose="02020404030301010803" pitchFamily="18" charset="0"/>
            </a:endParaRPr>
          </a:p>
          <a:p>
            <a:pPr algn="just">
              <a:lnSpc>
                <a:spcPct val="150000"/>
              </a:lnSpc>
            </a:pPr>
            <a:r>
              <a:rPr lang="en-US" dirty="0">
                <a:latin typeface="Garamond" panose="02020404030301010803" pitchFamily="18" charset="0"/>
              </a:rPr>
              <a:t>On the other hand, the indirect detection strategy uses a labelled secondary antibody. In some other circumstances, the method can use a biotin-streptavidin complex for amplification. </a:t>
            </a:r>
          </a:p>
        </p:txBody>
      </p:sp>
    </p:spTree>
    <p:extLst>
      <p:ext uri="{BB962C8B-B14F-4D97-AF65-F5344CB8AC3E}">
        <p14:creationId xmlns:p14="http://schemas.microsoft.com/office/powerpoint/2010/main" val="3781802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0983" y="2133600"/>
            <a:ext cx="9883629" cy="3777622"/>
          </a:xfrm>
        </p:spPr>
        <p:txBody>
          <a:bodyPr/>
          <a:lstStyle/>
          <a:p>
            <a:pPr algn="just">
              <a:lnSpc>
                <a:spcPct val="200000"/>
              </a:lnSpc>
            </a:pPr>
            <a:r>
              <a:rPr lang="en-US" dirty="0">
                <a:latin typeface="Garamond" panose="02020404030301010803" pitchFamily="18" charset="0"/>
              </a:rPr>
              <a:t>In this strategy, the secondary has specificity for the primary antibody</a:t>
            </a:r>
            <a:r>
              <a:rPr lang="en-US" dirty="0" smtClean="0">
                <a:latin typeface="Garamond" panose="02020404030301010803" pitchFamily="18" charset="0"/>
              </a:rPr>
              <a:t>.</a:t>
            </a:r>
          </a:p>
          <a:p>
            <a:pPr algn="just">
              <a:lnSpc>
                <a:spcPct val="200000"/>
              </a:lnSpc>
            </a:pPr>
            <a:r>
              <a:rPr lang="en-US" dirty="0">
                <a:latin typeface="Garamond" panose="02020404030301010803" pitchFamily="18" charset="0"/>
              </a:rPr>
              <a:t>It is important to note that in a sandwich ELISA, for the detection of the primary antibody, the secondary antibody must be specific. </a:t>
            </a:r>
            <a:endParaRPr lang="en-US" dirty="0" smtClean="0">
              <a:latin typeface="Garamond" panose="02020404030301010803" pitchFamily="18" charset="0"/>
            </a:endParaRPr>
          </a:p>
          <a:p>
            <a:pPr algn="just">
              <a:lnSpc>
                <a:spcPct val="200000"/>
              </a:lnSpc>
            </a:pPr>
            <a:r>
              <a:rPr lang="en-US" dirty="0">
                <a:latin typeface="Garamond" panose="02020404030301010803" pitchFamily="18" charset="0"/>
              </a:rPr>
              <a:t>Generally, sandwich ELISA requires the use of secondary antibodies that have been cross-adsorbed, an idea that targets the removal of any secondary antibodies that might have an affinity for the capture antibody. </a:t>
            </a:r>
            <a:endParaRPr lang="en-US" dirty="0" smtClean="0">
              <a:latin typeface="Garamond" panose="02020404030301010803" pitchFamily="18" charset="0"/>
            </a:endParaRPr>
          </a:p>
          <a:p>
            <a:pPr algn="just">
              <a:lnSpc>
                <a:spcPct val="200000"/>
              </a:lnSpc>
            </a:pPr>
            <a:endParaRPr lang="en-US" dirty="0">
              <a:latin typeface="Garamond" panose="02020404030301010803" pitchFamily="18" charset="0"/>
            </a:endParaRPr>
          </a:p>
        </p:txBody>
      </p:sp>
    </p:spTree>
    <p:extLst>
      <p:ext uri="{BB962C8B-B14F-4D97-AF65-F5344CB8AC3E}">
        <p14:creationId xmlns:p14="http://schemas.microsoft.com/office/powerpoint/2010/main" val="3465743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7127" y="624110"/>
            <a:ext cx="9897485" cy="1280890"/>
          </a:xfrm>
        </p:spPr>
        <p:txBody>
          <a:bodyPr/>
          <a:lstStyle/>
          <a:p>
            <a:pPr algn="ctr"/>
            <a:r>
              <a:rPr lang="en-US" b="1" dirty="0">
                <a:latin typeface="Garamond" panose="02020404030301010803" pitchFamily="18" charset="0"/>
              </a:rPr>
              <a:t>Advantages of direct ELISA strategy</a:t>
            </a:r>
          </a:p>
        </p:txBody>
      </p:sp>
      <p:sp>
        <p:nvSpPr>
          <p:cNvPr id="3" name="Content Placeholder 2"/>
          <p:cNvSpPr>
            <a:spLocks noGrp="1"/>
          </p:cNvSpPr>
          <p:nvPr>
            <p:ph idx="1"/>
          </p:nvPr>
        </p:nvSpPr>
        <p:spPr>
          <a:xfrm>
            <a:off x="1787236" y="2133600"/>
            <a:ext cx="9717376" cy="3777622"/>
          </a:xfrm>
        </p:spPr>
        <p:txBody>
          <a:bodyPr/>
          <a:lstStyle/>
          <a:p>
            <a:pPr algn="just">
              <a:lnSpc>
                <a:spcPct val="200000"/>
              </a:lnSpc>
            </a:pPr>
            <a:r>
              <a:rPr lang="en-US" dirty="0">
                <a:latin typeface="Garamond" panose="02020404030301010803" pitchFamily="18" charset="0"/>
              </a:rPr>
              <a:t>Observably, direct ELISA is recommended because it involves very few steps and only one antibody is used in the detection. Similarly, the cross-reactivity of the secondary antibody is limited. </a:t>
            </a:r>
          </a:p>
        </p:txBody>
      </p:sp>
    </p:spTree>
    <p:extLst>
      <p:ext uri="{BB962C8B-B14F-4D97-AF65-F5344CB8AC3E}">
        <p14:creationId xmlns:p14="http://schemas.microsoft.com/office/powerpoint/2010/main" val="3239657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4837" y="624110"/>
            <a:ext cx="9869776" cy="1280890"/>
          </a:xfrm>
        </p:spPr>
        <p:txBody>
          <a:bodyPr/>
          <a:lstStyle/>
          <a:p>
            <a:pPr algn="ctr"/>
            <a:r>
              <a:rPr lang="en-US" b="1" dirty="0">
                <a:latin typeface="Garamond" panose="02020404030301010803" pitchFamily="18" charset="0"/>
              </a:rPr>
              <a:t>Disadvantages</a:t>
            </a:r>
          </a:p>
        </p:txBody>
      </p:sp>
      <p:sp>
        <p:nvSpPr>
          <p:cNvPr id="3" name="Content Placeholder 2"/>
          <p:cNvSpPr>
            <a:spLocks noGrp="1"/>
          </p:cNvSpPr>
          <p:nvPr>
            <p:ph idx="1"/>
          </p:nvPr>
        </p:nvSpPr>
        <p:spPr>
          <a:xfrm>
            <a:off x="1634836" y="1399309"/>
            <a:ext cx="9869776" cy="4511913"/>
          </a:xfrm>
        </p:spPr>
        <p:txBody>
          <a:bodyPr/>
          <a:lstStyle/>
          <a:p>
            <a:pPr algn="just">
              <a:lnSpc>
                <a:spcPct val="200000"/>
              </a:lnSpc>
            </a:pPr>
            <a:r>
              <a:rPr lang="en-US" dirty="0">
                <a:latin typeface="Garamond" panose="02020404030301010803" pitchFamily="18" charset="0"/>
              </a:rPr>
              <a:t>The labelling of the reporter enzymes may adversely affect the immune reactivity of the primary antibody. </a:t>
            </a:r>
            <a:endParaRPr lang="en-US" dirty="0" smtClean="0">
              <a:latin typeface="Garamond" panose="02020404030301010803" pitchFamily="18" charset="0"/>
            </a:endParaRPr>
          </a:p>
          <a:p>
            <a:pPr algn="just">
              <a:lnSpc>
                <a:spcPct val="200000"/>
              </a:lnSpc>
            </a:pPr>
            <a:r>
              <a:rPr lang="en-US" dirty="0">
                <a:latin typeface="Garamond" panose="02020404030301010803" pitchFamily="18" charset="0"/>
              </a:rPr>
              <a:t>Also, the process observably requires a lot of time to have all the primary antibodies properly labelled. </a:t>
            </a:r>
            <a:endParaRPr lang="en-US" dirty="0" smtClean="0">
              <a:latin typeface="Garamond" panose="02020404030301010803" pitchFamily="18" charset="0"/>
            </a:endParaRPr>
          </a:p>
          <a:p>
            <a:pPr algn="just">
              <a:lnSpc>
                <a:spcPct val="200000"/>
              </a:lnSpc>
            </a:pPr>
            <a:r>
              <a:rPr lang="en-US" dirty="0">
                <a:latin typeface="Garamond" panose="02020404030301010803" pitchFamily="18" charset="0"/>
              </a:rPr>
              <a:t>Besides being costly, there exists a limited number of conjugated antibodies available commercially. </a:t>
            </a:r>
            <a:endParaRPr lang="en-US" dirty="0" smtClean="0">
              <a:latin typeface="Garamond" panose="02020404030301010803" pitchFamily="18" charset="0"/>
            </a:endParaRPr>
          </a:p>
          <a:p>
            <a:pPr algn="just">
              <a:lnSpc>
                <a:spcPct val="200000"/>
              </a:lnSpc>
            </a:pPr>
            <a:r>
              <a:rPr lang="en-US" dirty="0">
                <a:latin typeface="Garamond" panose="02020404030301010803" pitchFamily="18" charset="0"/>
              </a:rPr>
              <a:t>For these reasons, there is limited flexibility in the choice of primary antibodies. </a:t>
            </a:r>
          </a:p>
        </p:txBody>
      </p:sp>
    </p:spTree>
    <p:extLst>
      <p:ext uri="{BB962C8B-B14F-4D97-AF65-F5344CB8AC3E}">
        <p14:creationId xmlns:p14="http://schemas.microsoft.com/office/powerpoint/2010/main" val="930042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565" y="624110"/>
            <a:ext cx="9939048" cy="1280890"/>
          </a:xfrm>
        </p:spPr>
        <p:txBody>
          <a:bodyPr/>
          <a:lstStyle/>
          <a:p>
            <a:pPr algn="ctr"/>
            <a:r>
              <a:rPr lang="en-US" dirty="0">
                <a:latin typeface="Garamond" panose="02020404030301010803" pitchFamily="18" charset="0"/>
              </a:rPr>
              <a:t>Advantages </a:t>
            </a:r>
            <a:r>
              <a:rPr lang="en-US" dirty="0" smtClean="0">
                <a:latin typeface="Garamond" panose="02020404030301010803" pitchFamily="18" charset="0"/>
              </a:rPr>
              <a:t>of Indirect </a:t>
            </a:r>
            <a:r>
              <a:rPr lang="en-US" dirty="0">
                <a:latin typeface="Garamond" panose="02020404030301010803" pitchFamily="18" charset="0"/>
              </a:rPr>
              <a:t>ELISA detection </a:t>
            </a:r>
          </a:p>
        </p:txBody>
      </p:sp>
      <p:sp>
        <p:nvSpPr>
          <p:cNvPr id="3" name="Content Placeholder 2"/>
          <p:cNvSpPr>
            <a:spLocks noGrp="1"/>
          </p:cNvSpPr>
          <p:nvPr>
            <p:ph idx="1"/>
          </p:nvPr>
        </p:nvSpPr>
        <p:spPr>
          <a:xfrm>
            <a:off x="1745673" y="1496291"/>
            <a:ext cx="9758939" cy="4414931"/>
          </a:xfrm>
        </p:spPr>
        <p:txBody>
          <a:bodyPr/>
          <a:lstStyle/>
          <a:p>
            <a:pPr>
              <a:lnSpc>
                <a:spcPct val="200000"/>
              </a:lnSpc>
            </a:pPr>
            <a:r>
              <a:rPr lang="en-US" dirty="0">
                <a:latin typeface="Garamond" panose="02020404030301010803" pitchFamily="18" charset="0"/>
              </a:rPr>
              <a:t>In contrast to the direct strategy, there exists a wide variety of secondary antibodies for this strategy</a:t>
            </a:r>
            <a:r>
              <a:rPr lang="en-US" dirty="0" smtClean="0">
                <a:latin typeface="Garamond" panose="02020404030301010803" pitchFamily="18" charset="0"/>
              </a:rPr>
              <a:t>.</a:t>
            </a:r>
          </a:p>
          <a:p>
            <a:pPr>
              <a:lnSpc>
                <a:spcPct val="200000"/>
              </a:lnSpc>
            </a:pPr>
            <a:r>
              <a:rPr lang="en-US" dirty="0">
                <a:latin typeface="Garamond" panose="02020404030301010803" pitchFamily="18" charset="0"/>
              </a:rPr>
              <a:t>These antibodies are available commercially. </a:t>
            </a:r>
            <a:endParaRPr lang="en-US" dirty="0" smtClean="0">
              <a:latin typeface="Garamond" panose="02020404030301010803" pitchFamily="18" charset="0"/>
            </a:endParaRPr>
          </a:p>
          <a:p>
            <a:pPr>
              <a:lnSpc>
                <a:spcPct val="200000"/>
              </a:lnSpc>
            </a:pPr>
            <a:r>
              <a:rPr lang="en-US" dirty="0">
                <a:latin typeface="Garamond" panose="02020404030301010803" pitchFamily="18" charset="0"/>
              </a:rPr>
              <a:t>Also, in this strategy, there is a maximum immune reactivity of the primary antibody is retained because it is not labelled. </a:t>
            </a:r>
            <a:endParaRPr lang="en-US" dirty="0" smtClean="0">
              <a:latin typeface="Garamond" panose="02020404030301010803" pitchFamily="18" charset="0"/>
            </a:endParaRPr>
          </a:p>
          <a:p>
            <a:pPr>
              <a:lnSpc>
                <a:spcPct val="200000"/>
              </a:lnSpc>
            </a:pPr>
            <a:r>
              <a:rPr lang="en-US" dirty="0">
                <a:latin typeface="Garamond" panose="02020404030301010803" pitchFamily="18" charset="0"/>
              </a:rPr>
              <a:t>The strategy also involves different detection methods that can be used with the same primary antibody during the detection process. </a:t>
            </a:r>
          </a:p>
        </p:txBody>
      </p:sp>
    </p:spTree>
    <p:extLst>
      <p:ext uri="{BB962C8B-B14F-4D97-AF65-F5344CB8AC3E}">
        <p14:creationId xmlns:p14="http://schemas.microsoft.com/office/powerpoint/2010/main" val="921466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74" y="624110"/>
            <a:ext cx="9907626" cy="1280890"/>
          </a:xfrm>
        </p:spPr>
        <p:txBody>
          <a:bodyPr/>
          <a:lstStyle/>
          <a:p>
            <a:pPr algn="ctr"/>
            <a:r>
              <a:rPr lang="en-US" b="1" dirty="0">
                <a:latin typeface="Garamond" panose="02020404030301010803" pitchFamily="18" charset="0"/>
              </a:rPr>
              <a:t>Disadvantages </a:t>
            </a:r>
          </a:p>
        </p:txBody>
      </p:sp>
      <p:sp>
        <p:nvSpPr>
          <p:cNvPr id="3" name="Content Placeholder 2"/>
          <p:cNvSpPr>
            <a:spLocks noGrp="1"/>
          </p:cNvSpPr>
          <p:nvPr>
            <p:ph idx="1"/>
          </p:nvPr>
        </p:nvSpPr>
        <p:spPr>
          <a:xfrm>
            <a:off x="1814945" y="1482436"/>
            <a:ext cx="9689667" cy="4428786"/>
          </a:xfrm>
        </p:spPr>
        <p:txBody>
          <a:bodyPr/>
          <a:lstStyle/>
          <a:p>
            <a:pPr algn="just">
              <a:lnSpc>
                <a:spcPct val="200000"/>
              </a:lnSpc>
            </a:pPr>
            <a:r>
              <a:rPr lang="en-US" dirty="0">
                <a:latin typeface="Garamond" panose="02020404030301010803" pitchFamily="18" charset="0"/>
              </a:rPr>
              <a:t>Cross-reactivity might occur with the secondary antibody, resulting in nonspecific signal.</a:t>
            </a:r>
          </a:p>
          <a:p>
            <a:pPr algn="just">
              <a:lnSpc>
                <a:spcPct val="200000"/>
              </a:lnSpc>
            </a:pPr>
            <a:r>
              <a:rPr lang="en-US" dirty="0">
                <a:latin typeface="Garamond" panose="02020404030301010803" pitchFamily="18" charset="0"/>
              </a:rPr>
              <a:t>An extra incubation step is required in the procedure.</a:t>
            </a:r>
          </a:p>
          <a:p>
            <a:endParaRPr lang="en-US" dirty="0"/>
          </a:p>
        </p:txBody>
      </p:sp>
    </p:spTree>
    <p:extLst>
      <p:ext uri="{BB962C8B-B14F-4D97-AF65-F5344CB8AC3E}">
        <p14:creationId xmlns:p14="http://schemas.microsoft.com/office/powerpoint/2010/main" val="2560751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73" y="624110"/>
            <a:ext cx="9911339" cy="1280890"/>
          </a:xfrm>
        </p:spPr>
        <p:txBody>
          <a:bodyPr/>
          <a:lstStyle/>
          <a:p>
            <a:pPr algn="ctr"/>
            <a:r>
              <a:rPr lang="en-US" b="1" dirty="0">
                <a:latin typeface="Garamond" panose="02020404030301010803" pitchFamily="18" charset="0"/>
              </a:rPr>
              <a:t>Sandwich ELISA </a:t>
            </a:r>
          </a:p>
        </p:txBody>
      </p:sp>
      <p:sp>
        <p:nvSpPr>
          <p:cNvPr id="3" name="Content Placeholder 2"/>
          <p:cNvSpPr>
            <a:spLocks noGrp="1"/>
          </p:cNvSpPr>
          <p:nvPr>
            <p:ph idx="1"/>
          </p:nvPr>
        </p:nvSpPr>
        <p:spPr>
          <a:xfrm>
            <a:off x="1801091" y="1246909"/>
            <a:ext cx="9703521" cy="4664313"/>
          </a:xfrm>
        </p:spPr>
        <p:txBody>
          <a:bodyPr/>
          <a:lstStyle/>
          <a:p>
            <a:pPr>
              <a:lnSpc>
                <a:spcPct val="200000"/>
              </a:lnSpc>
            </a:pPr>
            <a:r>
              <a:rPr lang="en-US" dirty="0">
                <a:latin typeface="Garamond" panose="02020404030301010803" pitchFamily="18" charset="0"/>
              </a:rPr>
              <a:t>The strategy presents high sensitivity and high specificity for the target antigens, this is because two antibodies are utilized in the capture and detection. </a:t>
            </a:r>
            <a:endParaRPr lang="en-US" dirty="0" smtClean="0">
              <a:latin typeface="Garamond" panose="02020404030301010803" pitchFamily="18" charset="0"/>
            </a:endParaRPr>
          </a:p>
          <a:p>
            <a:pPr>
              <a:lnSpc>
                <a:spcPct val="200000"/>
              </a:lnSpc>
            </a:pPr>
            <a:r>
              <a:rPr lang="en-US" dirty="0">
                <a:latin typeface="Garamond" panose="02020404030301010803" pitchFamily="18" charset="0"/>
              </a:rPr>
              <a:t>Observably, with the same capture antibody, different detection methods can be used.</a:t>
            </a:r>
          </a:p>
        </p:txBody>
      </p:sp>
    </p:spTree>
    <p:extLst>
      <p:ext uri="{BB962C8B-B14F-4D97-AF65-F5344CB8AC3E}">
        <p14:creationId xmlns:p14="http://schemas.microsoft.com/office/powerpoint/2010/main" val="1340472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983" y="624110"/>
            <a:ext cx="9883630" cy="1280890"/>
          </a:xfrm>
        </p:spPr>
        <p:txBody>
          <a:bodyPr/>
          <a:lstStyle/>
          <a:p>
            <a:pPr algn="ctr"/>
            <a:r>
              <a:rPr lang="en-US" b="1" dirty="0">
                <a:latin typeface="Garamond" panose="02020404030301010803" pitchFamily="18" charset="0"/>
              </a:rPr>
              <a:t>Disadvantages </a:t>
            </a:r>
          </a:p>
        </p:txBody>
      </p:sp>
      <p:sp>
        <p:nvSpPr>
          <p:cNvPr id="3" name="Content Placeholder 2"/>
          <p:cNvSpPr>
            <a:spLocks noGrp="1"/>
          </p:cNvSpPr>
          <p:nvPr>
            <p:ph idx="1"/>
          </p:nvPr>
        </p:nvSpPr>
        <p:spPr>
          <a:xfrm>
            <a:off x="1620983" y="1316182"/>
            <a:ext cx="9883629" cy="4595040"/>
          </a:xfrm>
        </p:spPr>
        <p:txBody>
          <a:bodyPr/>
          <a:lstStyle/>
          <a:p>
            <a:pPr algn="just">
              <a:lnSpc>
                <a:spcPct val="200000"/>
              </a:lnSpc>
            </a:pPr>
            <a:r>
              <a:rPr lang="en-US" dirty="0">
                <a:latin typeface="Garamond" panose="02020404030301010803" pitchFamily="18" charset="0"/>
              </a:rPr>
              <a:t>Arguably, the strategy would require more optimization to particularly identify antibody pairs and ensure there is limited cross-reactivity between the capture and detection antibodies. </a:t>
            </a:r>
          </a:p>
        </p:txBody>
      </p:sp>
    </p:spTree>
    <p:extLst>
      <p:ext uri="{BB962C8B-B14F-4D97-AF65-F5344CB8AC3E}">
        <p14:creationId xmlns:p14="http://schemas.microsoft.com/office/powerpoint/2010/main" val="2901824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7127" y="624110"/>
            <a:ext cx="9897485" cy="1280890"/>
          </a:xfrm>
        </p:spPr>
        <p:txBody>
          <a:bodyPr/>
          <a:lstStyle/>
          <a:p>
            <a:pPr algn="ctr"/>
            <a:r>
              <a:rPr lang="en-US" b="1" dirty="0">
                <a:latin typeface="Garamond" panose="02020404030301010803" pitchFamily="18" charset="0"/>
              </a:rPr>
              <a:t>Competitive ELISA </a:t>
            </a:r>
          </a:p>
        </p:txBody>
      </p:sp>
      <p:sp>
        <p:nvSpPr>
          <p:cNvPr id="3" name="Content Placeholder 2"/>
          <p:cNvSpPr>
            <a:spLocks noGrp="1"/>
          </p:cNvSpPr>
          <p:nvPr>
            <p:ph idx="1"/>
          </p:nvPr>
        </p:nvSpPr>
        <p:spPr>
          <a:xfrm>
            <a:off x="1607127" y="1427018"/>
            <a:ext cx="9897485" cy="4484204"/>
          </a:xfrm>
        </p:spPr>
        <p:txBody>
          <a:bodyPr/>
          <a:lstStyle/>
          <a:p>
            <a:pPr>
              <a:lnSpc>
                <a:spcPct val="200000"/>
              </a:lnSpc>
            </a:pPr>
            <a:r>
              <a:rPr lang="en-US" dirty="0">
                <a:latin typeface="Garamond" panose="02020404030301010803" pitchFamily="18" charset="0"/>
              </a:rPr>
              <a:t>In this test, the test antibodies are first incubated in a solution containing a sample. The strategy is commonly used when the antigen is small and only has one epitope</a:t>
            </a:r>
            <a:r>
              <a:rPr lang="en-US" dirty="0"/>
              <a:t>. </a:t>
            </a:r>
            <a:endParaRPr lang="en-US" dirty="0" smtClean="0"/>
          </a:p>
          <a:p>
            <a:endParaRPr lang="en-US" dirty="0"/>
          </a:p>
        </p:txBody>
      </p:sp>
    </p:spTree>
    <p:extLst>
      <p:ext uri="{BB962C8B-B14F-4D97-AF65-F5344CB8AC3E}">
        <p14:creationId xmlns:p14="http://schemas.microsoft.com/office/powerpoint/2010/main" val="773020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7963" y="610256"/>
            <a:ext cx="9966757" cy="1280890"/>
          </a:xfrm>
        </p:spPr>
        <p:txBody>
          <a:bodyPr/>
          <a:lstStyle/>
          <a:p>
            <a:pPr algn="ctr"/>
            <a:r>
              <a:rPr lang="en-US" b="1" dirty="0">
                <a:latin typeface="Garamond" panose="02020404030301010803" pitchFamily="18" charset="0"/>
              </a:rPr>
              <a:t>ELISA plates </a:t>
            </a:r>
          </a:p>
        </p:txBody>
      </p:sp>
      <p:sp>
        <p:nvSpPr>
          <p:cNvPr id="3" name="Content Placeholder 2"/>
          <p:cNvSpPr>
            <a:spLocks noGrp="1"/>
          </p:cNvSpPr>
          <p:nvPr>
            <p:ph idx="1"/>
          </p:nvPr>
        </p:nvSpPr>
        <p:spPr>
          <a:xfrm>
            <a:off x="1717963" y="1205345"/>
            <a:ext cx="9786649" cy="4705877"/>
          </a:xfrm>
        </p:spPr>
        <p:txBody>
          <a:bodyPr>
            <a:normAutofit lnSpcReduction="10000"/>
          </a:bodyPr>
          <a:lstStyle/>
          <a:p>
            <a:pPr algn="just">
              <a:lnSpc>
                <a:spcPct val="200000"/>
              </a:lnSpc>
            </a:pPr>
            <a:r>
              <a:rPr lang="en-US" dirty="0">
                <a:latin typeface="Garamond" panose="02020404030301010803" pitchFamily="18" charset="0"/>
              </a:rPr>
              <a:t>When designing an ELISA for a specific antigen, it is important to optimize the plate-coating conditions for the </a:t>
            </a:r>
            <a:r>
              <a:rPr lang="en-US" dirty="0" smtClean="0">
                <a:latin typeface="Garamond" panose="02020404030301010803" pitchFamily="18" charset="0"/>
              </a:rPr>
              <a:t>antigen (Shah </a:t>
            </a:r>
            <a:r>
              <a:rPr lang="en-US" dirty="0">
                <a:latin typeface="Garamond" panose="02020404030301010803" pitchFamily="18" charset="0"/>
              </a:rPr>
              <a:t>&amp; </a:t>
            </a:r>
            <a:r>
              <a:rPr lang="en-US" dirty="0" err="1" smtClean="0">
                <a:latin typeface="Garamond" panose="02020404030301010803" pitchFamily="18" charset="0"/>
              </a:rPr>
              <a:t>Maghsoudlou</a:t>
            </a:r>
            <a:r>
              <a:rPr lang="en-US" dirty="0" smtClean="0">
                <a:latin typeface="Garamond" panose="02020404030301010803" pitchFamily="18" charset="0"/>
              </a:rPr>
              <a:t>, 2016). </a:t>
            </a:r>
          </a:p>
          <a:p>
            <a:pPr algn="just">
              <a:lnSpc>
                <a:spcPct val="200000"/>
              </a:lnSpc>
            </a:pPr>
            <a:r>
              <a:rPr lang="en-US" dirty="0">
                <a:latin typeface="Garamond" panose="02020404030301010803" pitchFamily="18" charset="0"/>
              </a:rPr>
              <a:t>An assay microplate with a minimum protein-binding capacity of 400 ng/cm2. Plates are chosen depending on the signal being detected</a:t>
            </a:r>
            <a:r>
              <a:rPr lang="en-US" dirty="0" smtClean="0">
                <a:latin typeface="Garamond" panose="02020404030301010803" pitchFamily="18" charset="0"/>
              </a:rPr>
              <a:t>.</a:t>
            </a:r>
          </a:p>
          <a:p>
            <a:pPr algn="just">
              <a:lnSpc>
                <a:spcPct val="200000"/>
              </a:lnSpc>
            </a:pPr>
            <a:r>
              <a:rPr lang="en-US" dirty="0">
                <a:latin typeface="Garamond" panose="02020404030301010803" pitchFamily="18" charset="0"/>
              </a:rPr>
              <a:t>Clear polystyrene plates are used in detecting coli metric signals while black polystyrene is used in fluorescent and chemiluminescent signal detections. </a:t>
            </a:r>
            <a:endParaRPr lang="en-US" dirty="0" smtClean="0">
              <a:latin typeface="Garamond" panose="02020404030301010803" pitchFamily="18" charset="0"/>
            </a:endParaRPr>
          </a:p>
          <a:p>
            <a:pPr algn="just">
              <a:lnSpc>
                <a:spcPct val="200000"/>
              </a:lnSpc>
            </a:pPr>
            <a:r>
              <a:rPr lang="en-US" dirty="0">
                <a:latin typeface="Garamond" panose="02020404030301010803" pitchFamily="18" charset="0"/>
              </a:rPr>
              <a:t>Passive adsorption of the protein ensures the achievement of plate coating to the plastic of the assay microplate.</a:t>
            </a:r>
          </a:p>
        </p:txBody>
      </p:sp>
    </p:spTree>
    <p:extLst>
      <p:ext uri="{BB962C8B-B14F-4D97-AF65-F5344CB8AC3E}">
        <p14:creationId xmlns:p14="http://schemas.microsoft.com/office/powerpoint/2010/main" val="415935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7127" y="845127"/>
            <a:ext cx="9897485" cy="5066095"/>
          </a:xfrm>
        </p:spPr>
        <p:txBody>
          <a:bodyPr>
            <a:normAutofit lnSpcReduction="10000"/>
          </a:bodyPr>
          <a:lstStyle/>
          <a:p>
            <a:pPr algn="just">
              <a:lnSpc>
                <a:spcPct val="200000"/>
              </a:lnSpc>
            </a:pPr>
            <a:r>
              <a:rPr lang="en-US" sz="2000" dirty="0">
                <a:latin typeface="Garamond" panose="02020404030301010803" pitchFamily="18" charset="0"/>
              </a:rPr>
              <a:t>Although individual proteins may require specific conditions or pretreatment for optimal binding, the most common method for coating plates involves adding a 2–10 </a:t>
            </a:r>
            <a:r>
              <a:rPr lang="en-US" sz="2000" dirty="0" err="1">
                <a:latin typeface="Garamond" panose="02020404030301010803" pitchFamily="18" charset="0"/>
              </a:rPr>
              <a:t>μg</a:t>
            </a:r>
            <a:r>
              <a:rPr lang="en-US" sz="2000" dirty="0">
                <a:latin typeface="Garamond" panose="02020404030301010803" pitchFamily="18" charset="0"/>
              </a:rPr>
              <a:t>/ml solution of protein dissolved in an alkaline buffer such as phosphate-buffered saline (pH 7.4) or carbonate-bicarbonate buffer (pH </a:t>
            </a:r>
            <a:r>
              <a:rPr lang="en-US" sz="2000" dirty="0" smtClean="0">
                <a:latin typeface="Garamond" panose="02020404030301010803" pitchFamily="18" charset="0"/>
              </a:rPr>
              <a:t>9.4) (Davies, 2020). </a:t>
            </a:r>
          </a:p>
          <a:p>
            <a:pPr algn="just">
              <a:lnSpc>
                <a:spcPct val="200000"/>
              </a:lnSpc>
            </a:pPr>
            <a:r>
              <a:rPr lang="en-US" sz="2000" dirty="0" smtClean="0">
                <a:latin typeface="Garamond" panose="02020404030301010803" pitchFamily="18" charset="0"/>
              </a:rPr>
              <a:t>The </a:t>
            </a:r>
            <a:r>
              <a:rPr lang="en-US" sz="2000" dirty="0">
                <a:latin typeface="Garamond" panose="02020404030301010803" pitchFamily="18" charset="0"/>
              </a:rPr>
              <a:t>plates are then left to incubate for some time with average temperatures between 4 degrees and 37 degrees. </a:t>
            </a:r>
            <a:endParaRPr lang="en-US" sz="2000" dirty="0" smtClean="0">
              <a:latin typeface="Garamond" panose="02020404030301010803" pitchFamily="18" charset="0"/>
            </a:endParaRPr>
          </a:p>
          <a:p>
            <a:pPr algn="just">
              <a:lnSpc>
                <a:spcPct val="200000"/>
              </a:lnSpc>
            </a:pPr>
            <a:r>
              <a:rPr lang="en-US" sz="2000" dirty="0">
                <a:latin typeface="Garamond" panose="02020404030301010803" pitchFamily="18" charset="0"/>
              </a:rPr>
              <a:t>Usually, after removing the coating solution, blocking buffers are added to particularly ensure that all the binding surfaces of the plastic are well covered</a:t>
            </a:r>
            <a:r>
              <a:rPr lang="en-US" dirty="0"/>
              <a:t>. </a:t>
            </a:r>
          </a:p>
        </p:txBody>
      </p:sp>
    </p:spTree>
    <p:extLst>
      <p:ext uri="{BB962C8B-B14F-4D97-AF65-F5344CB8AC3E}">
        <p14:creationId xmlns:p14="http://schemas.microsoft.com/office/powerpoint/2010/main" val="2862793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983" y="624110"/>
            <a:ext cx="9883630" cy="1280890"/>
          </a:xfrm>
        </p:spPr>
        <p:txBody>
          <a:bodyPr/>
          <a:lstStyle/>
          <a:p>
            <a:pPr algn="ctr"/>
            <a:r>
              <a:rPr lang="en-US" b="1" dirty="0">
                <a:latin typeface="Garamond" panose="02020404030301010803" pitchFamily="18" charset="0"/>
              </a:rPr>
              <a:t>Primary antibodies for ELISA </a:t>
            </a:r>
          </a:p>
        </p:txBody>
      </p:sp>
      <p:sp>
        <p:nvSpPr>
          <p:cNvPr id="3" name="Content Placeholder 2"/>
          <p:cNvSpPr>
            <a:spLocks noGrp="1"/>
          </p:cNvSpPr>
          <p:nvPr>
            <p:ph idx="1"/>
          </p:nvPr>
        </p:nvSpPr>
        <p:spPr>
          <a:xfrm>
            <a:off x="1620983" y="1413164"/>
            <a:ext cx="9883629" cy="4498058"/>
          </a:xfrm>
        </p:spPr>
        <p:txBody>
          <a:bodyPr>
            <a:normAutofit fontScale="85000" lnSpcReduction="20000"/>
          </a:bodyPr>
          <a:lstStyle/>
          <a:p>
            <a:pPr>
              <a:lnSpc>
                <a:spcPct val="200000"/>
              </a:lnSpc>
            </a:pPr>
            <a:r>
              <a:rPr lang="en-US" sz="2100" dirty="0">
                <a:latin typeface="Garamond" panose="02020404030301010803" pitchFamily="18" charset="0"/>
              </a:rPr>
              <a:t>In an ELISA, either monoclonal or polyclonal antibodies can be used in the capture and detection of the antigen. </a:t>
            </a:r>
            <a:endParaRPr lang="en-US" sz="2100" dirty="0" smtClean="0">
              <a:latin typeface="Garamond" panose="02020404030301010803" pitchFamily="18" charset="0"/>
            </a:endParaRPr>
          </a:p>
          <a:p>
            <a:pPr>
              <a:lnSpc>
                <a:spcPct val="200000"/>
              </a:lnSpc>
            </a:pPr>
            <a:r>
              <a:rPr lang="en-US" sz="2100" dirty="0">
                <a:latin typeface="Garamond" panose="02020404030301010803" pitchFamily="18" charset="0"/>
              </a:rPr>
              <a:t>Monoclonal antibodies have inherent </a:t>
            </a:r>
            <a:r>
              <a:rPr lang="en-US" sz="2100" dirty="0" err="1">
                <a:latin typeface="Garamond" panose="02020404030301010803" pitchFamily="18" charset="0"/>
              </a:rPr>
              <a:t>monospecificity</a:t>
            </a:r>
            <a:r>
              <a:rPr lang="en-US" sz="2100" dirty="0">
                <a:latin typeface="Garamond" panose="02020404030301010803" pitchFamily="18" charset="0"/>
              </a:rPr>
              <a:t> toward a single epitope that allows fine detection and quantitation of small differences in </a:t>
            </a:r>
            <a:r>
              <a:rPr lang="en-US" sz="2100" dirty="0" smtClean="0">
                <a:latin typeface="Garamond" panose="02020404030301010803" pitchFamily="18" charset="0"/>
              </a:rPr>
              <a:t>antigen (Crowther, 2009). </a:t>
            </a:r>
          </a:p>
          <a:p>
            <a:pPr>
              <a:lnSpc>
                <a:spcPct val="200000"/>
              </a:lnSpc>
            </a:pPr>
            <a:r>
              <a:rPr lang="en-US" sz="2100" dirty="0">
                <a:latin typeface="Garamond" panose="02020404030301010803" pitchFamily="18" charset="0"/>
              </a:rPr>
              <a:t>Similarly, for improved specificity, monoclonal antibodies are used in the detection. Also, polyclonal antibodies are usually used as capture antibodies to pull down as much of the antigen as possible. </a:t>
            </a:r>
            <a:endParaRPr lang="en-US" sz="2100" dirty="0" smtClean="0">
              <a:latin typeface="Garamond" panose="02020404030301010803" pitchFamily="18" charset="0"/>
            </a:endParaRPr>
          </a:p>
          <a:p>
            <a:pPr>
              <a:lnSpc>
                <a:spcPct val="200000"/>
              </a:lnSpc>
            </a:pPr>
            <a:r>
              <a:rPr lang="en-US" sz="2100" dirty="0">
                <a:latin typeface="Garamond" panose="02020404030301010803" pitchFamily="18" charset="0"/>
              </a:rPr>
              <a:t>Besides monoclonal and polyclonal antibodies, recombinant antibodies are also used because they are not susceptible to cell-line drift or lot-to-lot variation, thus allowing for peak antigen specificity</a:t>
            </a:r>
            <a:r>
              <a:rPr lang="en-US" dirty="0"/>
              <a:t>.</a:t>
            </a:r>
          </a:p>
        </p:txBody>
      </p:sp>
    </p:spTree>
    <p:extLst>
      <p:ext uri="{BB962C8B-B14F-4D97-AF65-F5344CB8AC3E}">
        <p14:creationId xmlns:p14="http://schemas.microsoft.com/office/powerpoint/2010/main" val="5951225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4837" y="624110"/>
            <a:ext cx="9869776" cy="1280890"/>
          </a:xfrm>
        </p:spPr>
        <p:txBody>
          <a:bodyPr/>
          <a:lstStyle/>
          <a:p>
            <a:pPr algn="ctr"/>
            <a:r>
              <a:rPr lang="en-US" b="1" dirty="0">
                <a:latin typeface="Garamond" panose="02020404030301010803" pitchFamily="18" charset="0"/>
              </a:rPr>
              <a:t>Blocking buffers and wash buffers </a:t>
            </a:r>
          </a:p>
        </p:txBody>
      </p:sp>
      <p:sp>
        <p:nvSpPr>
          <p:cNvPr id="3" name="Content Placeholder 2"/>
          <p:cNvSpPr>
            <a:spLocks noGrp="1"/>
          </p:cNvSpPr>
          <p:nvPr>
            <p:ph idx="1"/>
          </p:nvPr>
        </p:nvSpPr>
        <p:spPr>
          <a:xfrm>
            <a:off x="1801091" y="1316182"/>
            <a:ext cx="9703521" cy="4595040"/>
          </a:xfrm>
        </p:spPr>
        <p:txBody>
          <a:bodyPr>
            <a:normAutofit fontScale="92500" lnSpcReduction="20000"/>
          </a:bodyPr>
          <a:lstStyle/>
          <a:p>
            <a:pPr algn="just">
              <a:lnSpc>
                <a:spcPct val="200000"/>
              </a:lnSpc>
            </a:pPr>
            <a:r>
              <a:rPr lang="en-US" dirty="0">
                <a:latin typeface="Garamond" panose="02020404030301010803" pitchFamily="18" charset="0"/>
              </a:rPr>
              <a:t>It is important to note that the binding capacity of the microplate wells is usually higher than the protein-coated in each well, for this reason, there is need to block surface area to particularly prevent the adsorption of antibodies to the plates during the detection process. In this sense, the buffer solution passively adsorbs all the remaining surfaces of the microplate. </a:t>
            </a:r>
            <a:endParaRPr lang="en-US" dirty="0" smtClean="0">
              <a:latin typeface="Garamond" panose="02020404030301010803" pitchFamily="18" charset="0"/>
            </a:endParaRPr>
          </a:p>
          <a:p>
            <a:pPr algn="just">
              <a:lnSpc>
                <a:spcPct val="200000"/>
              </a:lnSpc>
            </a:pPr>
            <a:r>
              <a:rPr lang="en-US" dirty="0">
                <a:latin typeface="Garamond" panose="02020404030301010803" pitchFamily="18" charset="0"/>
              </a:rPr>
              <a:t>Believably, this presents effective results since it significantly improves the sensitivity of an assay </a:t>
            </a:r>
            <a:r>
              <a:rPr lang="en-US" dirty="0" smtClean="0">
                <a:latin typeface="Garamond" panose="02020404030301010803" pitchFamily="18" charset="0"/>
              </a:rPr>
              <a:t>by </a:t>
            </a:r>
            <a:r>
              <a:rPr lang="en-US" dirty="0">
                <a:latin typeface="Garamond" panose="02020404030301010803" pitchFamily="18" charset="0"/>
              </a:rPr>
              <a:t>reducing the background signal detection. </a:t>
            </a:r>
            <a:endParaRPr lang="en-US" dirty="0" smtClean="0">
              <a:latin typeface="Garamond" panose="02020404030301010803" pitchFamily="18" charset="0"/>
            </a:endParaRPr>
          </a:p>
          <a:p>
            <a:pPr algn="just">
              <a:lnSpc>
                <a:spcPct val="200000"/>
              </a:lnSpc>
            </a:pPr>
            <a:r>
              <a:rPr lang="en-US" dirty="0">
                <a:latin typeface="Garamond" panose="02020404030301010803" pitchFamily="18" charset="0"/>
              </a:rPr>
              <a:t>Besides blocking, it is important to perform washes, which is essential in removing non-bound reagents and decreases the background. while excessive washing might result in decreased sensitivity caused by elution of the antibody and/or antigen from the well.</a:t>
            </a:r>
          </a:p>
        </p:txBody>
      </p:sp>
    </p:spTree>
    <p:extLst>
      <p:ext uri="{BB962C8B-B14F-4D97-AF65-F5344CB8AC3E}">
        <p14:creationId xmlns:p14="http://schemas.microsoft.com/office/powerpoint/2010/main" val="1135155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9419" y="624110"/>
            <a:ext cx="9925194" cy="1280890"/>
          </a:xfrm>
        </p:spPr>
        <p:txBody>
          <a:bodyPr/>
          <a:lstStyle/>
          <a:p>
            <a:pPr algn="ctr"/>
            <a:r>
              <a:rPr lang="en-US" b="1" dirty="0">
                <a:latin typeface="Garamond" panose="02020404030301010803" pitchFamily="18" charset="0"/>
              </a:rPr>
              <a:t>Detection strategies in ELISA </a:t>
            </a:r>
          </a:p>
        </p:txBody>
      </p:sp>
      <p:sp>
        <p:nvSpPr>
          <p:cNvPr id="3" name="Content Placeholder 2"/>
          <p:cNvSpPr>
            <a:spLocks noGrp="1"/>
          </p:cNvSpPr>
          <p:nvPr>
            <p:ph idx="1"/>
          </p:nvPr>
        </p:nvSpPr>
        <p:spPr>
          <a:xfrm>
            <a:off x="1759527" y="1413164"/>
            <a:ext cx="9745085" cy="4498058"/>
          </a:xfrm>
        </p:spPr>
        <p:txBody>
          <a:bodyPr>
            <a:normAutofit fontScale="85000" lnSpcReduction="10000"/>
          </a:bodyPr>
          <a:lstStyle/>
          <a:p>
            <a:pPr algn="just">
              <a:lnSpc>
                <a:spcPct val="200000"/>
              </a:lnSpc>
            </a:pPr>
            <a:r>
              <a:rPr lang="en-US" sz="2200" dirty="0">
                <a:latin typeface="Garamond" panose="02020404030301010803" pitchFamily="18" charset="0"/>
              </a:rPr>
              <a:t>The last stage in an ELISA is the detection step which in most situations involves the addition of an enzyme-substrate unless a radioactive tag was used during the detection process. </a:t>
            </a:r>
            <a:endParaRPr lang="en-US" sz="2200" dirty="0" smtClean="0">
              <a:latin typeface="Garamond" panose="02020404030301010803" pitchFamily="18" charset="0"/>
            </a:endParaRPr>
          </a:p>
          <a:p>
            <a:pPr algn="just">
              <a:lnSpc>
                <a:spcPct val="200000"/>
              </a:lnSpc>
            </a:pPr>
            <a:r>
              <a:rPr lang="en-US" sz="2200" dirty="0">
                <a:latin typeface="Garamond" panose="02020404030301010803" pitchFamily="18" charset="0"/>
              </a:rPr>
              <a:t>Ideally, the essence of enzyme addition is that it converts the substrate into a detectable product. It is worth noting that if an ELISA has been constructed and developed properly, then the intensity of signal produced when the substrate is added will be directly proportional to the amount of antigen captured in the plate and bound by the detection </a:t>
            </a:r>
            <a:r>
              <a:rPr lang="en-US" sz="2200" dirty="0" smtClean="0">
                <a:latin typeface="Garamond" panose="02020404030301010803" pitchFamily="18" charset="0"/>
              </a:rPr>
              <a:t>reagents (Butler, 1992).</a:t>
            </a:r>
          </a:p>
          <a:p>
            <a:endParaRPr lang="en-US" dirty="0"/>
          </a:p>
        </p:txBody>
      </p:sp>
    </p:spTree>
    <p:extLst>
      <p:ext uri="{BB962C8B-B14F-4D97-AF65-F5344CB8AC3E}">
        <p14:creationId xmlns:p14="http://schemas.microsoft.com/office/powerpoint/2010/main" val="3471925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983" y="624110"/>
            <a:ext cx="9883630" cy="1280890"/>
          </a:xfrm>
        </p:spPr>
        <p:txBody>
          <a:bodyPr/>
          <a:lstStyle/>
          <a:p>
            <a:pPr algn="ctr"/>
            <a:r>
              <a:rPr lang="en-US" b="1" dirty="0">
                <a:latin typeface="Garamond" panose="02020404030301010803" pitchFamily="18" charset="0"/>
              </a:rPr>
              <a:t>Applications of ELISA </a:t>
            </a:r>
          </a:p>
        </p:txBody>
      </p:sp>
      <p:sp>
        <p:nvSpPr>
          <p:cNvPr id="3" name="Content Placeholder 2"/>
          <p:cNvSpPr>
            <a:spLocks noGrp="1"/>
          </p:cNvSpPr>
          <p:nvPr>
            <p:ph idx="1"/>
          </p:nvPr>
        </p:nvSpPr>
        <p:spPr>
          <a:xfrm>
            <a:off x="1620983" y="1343891"/>
            <a:ext cx="9883629" cy="4567331"/>
          </a:xfrm>
        </p:spPr>
        <p:txBody>
          <a:bodyPr/>
          <a:lstStyle/>
          <a:p>
            <a:pPr algn="just">
              <a:lnSpc>
                <a:spcPct val="200000"/>
              </a:lnSpc>
            </a:pPr>
            <a:r>
              <a:rPr lang="en-US" dirty="0">
                <a:latin typeface="Garamond" panose="02020404030301010803" pitchFamily="18" charset="0"/>
              </a:rPr>
              <a:t>Monoclonal antibody testing</a:t>
            </a:r>
          </a:p>
          <a:p>
            <a:pPr algn="just">
              <a:lnSpc>
                <a:spcPct val="200000"/>
              </a:lnSpc>
            </a:pPr>
            <a:r>
              <a:rPr lang="en-US" dirty="0">
                <a:latin typeface="Garamond" panose="02020404030301010803" pitchFamily="18" charset="0"/>
              </a:rPr>
              <a:t>Virus tests such as HIV, NDV and West Nile virus</a:t>
            </a:r>
          </a:p>
          <a:p>
            <a:pPr algn="just">
              <a:lnSpc>
                <a:spcPct val="200000"/>
              </a:lnSpc>
            </a:pPr>
            <a:r>
              <a:rPr lang="en-US" dirty="0">
                <a:latin typeface="Garamond" panose="02020404030301010803" pitchFamily="18" charset="0"/>
              </a:rPr>
              <a:t>Home pregnancy kit</a:t>
            </a:r>
          </a:p>
          <a:p>
            <a:pPr algn="just">
              <a:lnSpc>
                <a:spcPct val="200000"/>
              </a:lnSpc>
            </a:pPr>
            <a:r>
              <a:rPr lang="en-US" dirty="0">
                <a:latin typeface="Garamond" panose="02020404030301010803" pitchFamily="18" charset="0"/>
              </a:rPr>
              <a:t>The food industry in the detection of certain allergens in foods such as milk, eggs and walnuts </a:t>
            </a:r>
          </a:p>
          <a:p>
            <a:pPr algn="just">
              <a:lnSpc>
                <a:spcPct val="200000"/>
              </a:lnSpc>
            </a:pPr>
            <a:r>
              <a:rPr lang="en-US" dirty="0">
                <a:latin typeface="Garamond" panose="02020404030301010803" pitchFamily="18" charset="0"/>
              </a:rPr>
              <a:t>Studying drug toxicity</a:t>
            </a:r>
          </a:p>
          <a:p>
            <a:endParaRPr lang="en-US" dirty="0"/>
          </a:p>
        </p:txBody>
      </p:sp>
    </p:spTree>
    <p:extLst>
      <p:ext uri="{BB962C8B-B14F-4D97-AF65-F5344CB8AC3E}">
        <p14:creationId xmlns:p14="http://schemas.microsoft.com/office/powerpoint/2010/main" val="1835984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983" y="624110"/>
            <a:ext cx="9883630" cy="1280890"/>
          </a:xfrm>
        </p:spPr>
        <p:txBody>
          <a:bodyPr/>
          <a:lstStyle/>
          <a:p>
            <a:pPr algn="ctr"/>
            <a:r>
              <a:rPr lang="en-US" b="1" dirty="0">
                <a:latin typeface="Garamond" panose="02020404030301010803" pitchFamily="18" charset="0"/>
              </a:rPr>
              <a:t>ELISA data </a:t>
            </a:r>
            <a:r>
              <a:rPr lang="en-US" b="1" dirty="0" smtClean="0">
                <a:latin typeface="Garamond" panose="02020404030301010803" pitchFamily="18" charset="0"/>
              </a:rPr>
              <a:t>interpretation</a:t>
            </a:r>
            <a:endParaRPr lang="en-US" b="1" dirty="0">
              <a:latin typeface="Garamond" panose="02020404030301010803" pitchFamily="18" charset="0"/>
            </a:endParaRPr>
          </a:p>
        </p:txBody>
      </p:sp>
      <p:sp>
        <p:nvSpPr>
          <p:cNvPr id="3" name="Content Placeholder 2"/>
          <p:cNvSpPr>
            <a:spLocks noGrp="1"/>
          </p:cNvSpPr>
          <p:nvPr>
            <p:ph idx="1"/>
          </p:nvPr>
        </p:nvSpPr>
        <p:spPr>
          <a:xfrm>
            <a:off x="1801091" y="1357745"/>
            <a:ext cx="9703521" cy="4553477"/>
          </a:xfrm>
        </p:spPr>
        <p:txBody>
          <a:bodyPr>
            <a:normAutofit/>
          </a:bodyPr>
          <a:lstStyle/>
          <a:p>
            <a:pPr marL="0" indent="0" algn="ctr">
              <a:lnSpc>
                <a:spcPct val="200000"/>
              </a:lnSpc>
              <a:buNone/>
            </a:pPr>
            <a:r>
              <a:rPr lang="en-US" b="1" dirty="0">
                <a:latin typeface="Garamond" panose="02020404030301010803" pitchFamily="18" charset="0"/>
              </a:rPr>
              <a:t>Quantitative</a:t>
            </a:r>
            <a:r>
              <a:rPr lang="en-US" dirty="0">
                <a:latin typeface="Garamond" panose="02020404030301010803" pitchFamily="18" charset="0"/>
              </a:rPr>
              <a:t> </a:t>
            </a:r>
          </a:p>
          <a:p>
            <a:pPr>
              <a:lnSpc>
                <a:spcPct val="200000"/>
              </a:lnSpc>
            </a:pPr>
            <a:r>
              <a:rPr lang="en-US" dirty="0">
                <a:latin typeface="Garamond" panose="02020404030301010803" pitchFamily="18" charset="0"/>
              </a:rPr>
              <a:t>ELISA data can be interpreted in comparison to a standard curve (a serial dilution of a known, purified antigen) to precisely calculate the concentrations of antigen in various samples. </a:t>
            </a:r>
          </a:p>
          <a:p>
            <a:pPr marL="0" indent="0" algn="ctr">
              <a:lnSpc>
                <a:spcPct val="200000"/>
              </a:lnSpc>
              <a:buNone/>
            </a:pPr>
            <a:r>
              <a:rPr lang="en-US" b="1" dirty="0">
                <a:latin typeface="Garamond" panose="02020404030301010803" pitchFamily="18" charset="0"/>
              </a:rPr>
              <a:t>Qualitative </a:t>
            </a:r>
          </a:p>
          <a:p>
            <a:pPr>
              <a:lnSpc>
                <a:spcPct val="200000"/>
              </a:lnSpc>
            </a:pPr>
            <a:r>
              <a:rPr lang="en-US" dirty="0">
                <a:latin typeface="Garamond" panose="02020404030301010803" pitchFamily="18" charset="0"/>
              </a:rPr>
              <a:t>ELISA experiments can be used to determine the presence or absence of a certain antigen in a particular sample. The data is usually compared to a blank well containing no specific antigen or just an unrelated control antigen</a:t>
            </a:r>
            <a:r>
              <a:rPr lang="en-US" dirty="0"/>
              <a:t>. </a:t>
            </a:r>
          </a:p>
          <a:p>
            <a:endParaRPr lang="en-US" dirty="0"/>
          </a:p>
        </p:txBody>
      </p:sp>
    </p:spTree>
    <p:extLst>
      <p:ext uri="{BB962C8B-B14F-4D97-AF65-F5344CB8AC3E}">
        <p14:creationId xmlns:p14="http://schemas.microsoft.com/office/powerpoint/2010/main" val="23587991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4837" y="2133600"/>
            <a:ext cx="9869775" cy="3777622"/>
          </a:xfrm>
        </p:spPr>
        <p:txBody>
          <a:bodyPr/>
          <a:lstStyle/>
          <a:p>
            <a:pPr marL="0" indent="0" algn="ctr">
              <a:buNone/>
            </a:pPr>
            <a:r>
              <a:rPr lang="en-US" b="1" dirty="0">
                <a:latin typeface="Garamond" panose="02020404030301010803" pitchFamily="18" charset="0"/>
              </a:rPr>
              <a:t>Semi-quantitative </a:t>
            </a:r>
          </a:p>
          <a:p>
            <a:pPr algn="just">
              <a:lnSpc>
                <a:spcPct val="200000"/>
              </a:lnSpc>
            </a:pPr>
            <a:r>
              <a:rPr lang="en-US" dirty="0">
                <a:latin typeface="Garamond" panose="02020404030301010803" pitchFamily="18" charset="0"/>
              </a:rPr>
              <a:t>ELISAs can be used in comparing the relative levels antigen in an assay sample. This is because the intensity of an ELISA will be directly correlated with the concentration of the antigens. </a:t>
            </a:r>
          </a:p>
          <a:p>
            <a:endParaRPr lang="en-US" dirty="0"/>
          </a:p>
        </p:txBody>
      </p:sp>
    </p:spTree>
    <p:extLst>
      <p:ext uri="{BB962C8B-B14F-4D97-AF65-F5344CB8AC3E}">
        <p14:creationId xmlns:p14="http://schemas.microsoft.com/office/powerpoint/2010/main" val="2448243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2545" y="624110"/>
            <a:ext cx="9842067" cy="1280890"/>
          </a:xfrm>
        </p:spPr>
        <p:txBody>
          <a:bodyPr/>
          <a:lstStyle/>
          <a:p>
            <a:pPr algn="ctr"/>
            <a:r>
              <a:rPr lang="en-US" b="1" dirty="0">
                <a:latin typeface="Garamond" panose="02020404030301010803" pitchFamily="18" charset="0"/>
              </a:rPr>
              <a:t>References</a:t>
            </a:r>
            <a:r>
              <a:rPr lang="en-US" dirty="0"/>
              <a:t> </a:t>
            </a:r>
          </a:p>
        </p:txBody>
      </p:sp>
      <p:sp>
        <p:nvSpPr>
          <p:cNvPr id="3" name="Content Placeholder 2"/>
          <p:cNvSpPr>
            <a:spLocks noGrp="1"/>
          </p:cNvSpPr>
          <p:nvPr>
            <p:ph idx="1"/>
          </p:nvPr>
        </p:nvSpPr>
        <p:spPr>
          <a:xfrm>
            <a:off x="1662545" y="1260764"/>
            <a:ext cx="9842067" cy="4650458"/>
          </a:xfrm>
        </p:spPr>
        <p:txBody>
          <a:bodyPr>
            <a:normAutofit fontScale="92500"/>
          </a:bodyPr>
          <a:lstStyle/>
          <a:p>
            <a:pPr>
              <a:lnSpc>
                <a:spcPct val="150000"/>
              </a:lnSpc>
            </a:pPr>
            <a:r>
              <a:rPr lang="en-US" sz="2000" dirty="0">
                <a:latin typeface="Garamond" panose="02020404030301010803" pitchFamily="18" charset="0"/>
              </a:rPr>
              <a:t>Voller, A., Bidwell, D. E., &amp; Bartlett, A. (1979). The enzyme-linked immunosorbent assay (ELISA). A guide with abstracts of microplate applications. </a:t>
            </a:r>
            <a:r>
              <a:rPr lang="en-US" sz="2000" dirty="0" err="1">
                <a:latin typeface="Garamond" panose="02020404030301010803" pitchFamily="18" charset="0"/>
              </a:rPr>
              <a:t>Dynatech</a:t>
            </a:r>
            <a:r>
              <a:rPr lang="en-US" sz="2000" dirty="0">
                <a:latin typeface="Garamond" panose="02020404030301010803" pitchFamily="18" charset="0"/>
              </a:rPr>
              <a:t> Europe, Borough House, Rue du Pre...</a:t>
            </a:r>
          </a:p>
          <a:p>
            <a:pPr>
              <a:lnSpc>
                <a:spcPct val="150000"/>
              </a:lnSpc>
            </a:pPr>
            <a:r>
              <a:rPr lang="en-US" sz="2000" dirty="0" err="1">
                <a:latin typeface="Garamond" panose="02020404030301010803" pitchFamily="18" charset="0"/>
              </a:rPr>
              <a:t>Lequin</a:t>
            </a:r>
            <a:r>
              <a:rPr lang="en-US" sz="2000" dirty="0">
                <a:latin typeface="Garamond" panose="02020404030301010803" pitchFamily="18" charset="0"/>
              </a:rPr>
              <a:t>, R. M. (2005). Enzyme immunoassay (EIA)/enzyme-linked immunosorbent assay (ELISA). Clinical chemistry, 51(12), 2415-2418.</a:t>
            </a:r>
          </a:p>
          <a:p>
            <a:pPr>
              <a:lnSpc>
                <a:spcPct val="150000"/>
              </a:lnSpc>
            </a:pPr>
            <a:r>
              <a:rPr lang="en-US" sz="2000" dirty="0">
                <a:latin typeface="Garamond" panose="02020404030301010803" pitchFamily="18" charset="0"/>
              </a:rPr>
              <a:t>Asensio, L., González, I., </a:t>
            </a:r>
            <a:r>
              <a:rPr lang="en-US" sz="2000" dirty="0" err="1">
                <a:latin typeface="Garamond" panose="02020404030301010803" pitchFamily="18" charset="0"/>
              </a:rPr>
              <a:t>García</a:t>
            </a:r>
            <a:r>
              <a:rPr lang="en-US" sz="2000" dirty="0">
                <a:latin typeface="Garamond" panose="02020404030301010803" pitchFamily="18" charset="0"/>
              </a:rPr>
              <a:t>, T., &amp; Martín, R. (2008). Determination of food authenticity by enzyme-linked immunosorbent assay (ELISA). Food control, 19(1), 1-8.</a:t>
            </a:r>
          </a:p>
          <a:p>
            <a:pPr>
              <a:lnSpc>
                <a:spcPct val="150000"/>
              </a:lnSpc>
            </a:pPr>
            <a:r>
              <a:rPr lang="en-US" sz="2000" dirty="0">
                <a:latin typeface="Garamond" panose="02020404030301010803" pitchFamily="18" charset="0"/>
              </a:rPr>
              <a:t>Zhang, L., Li, H. Y., Li, W., Shen, Z. Y., Wang, Y. D., Ji, S. R., &amp; Wu, Y. (2018). An ELISA assay for quantifying monomeric C-reactive protein in plasma. Frontiers in immunology, 9, 511.</a:t>
            </a:r>
          </a:p>
          <a:p>
            <a:endParaRPr lang="en-US" dirty="0"/>
          </a:p>
        </p:txBody>
      </p:sp>
    </p:spTree>
    <p:extLst>
      <p:ext uri="{BB962C8B-B14F-4D97-AF65-F5344CB8AC3E}">
        <p14:creationId xmlns:p14="http://schemas.microsoft.com/office/powerpoint/2010/main" val="980839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8582" y="2133600"/>
            <a:ext cx="10036030" cy="3777622"/>
          </a:xfrm>
        </p:spPr>
        <p:txBody>
          <a:bodyPr>
            <a:normAutofit lnSpcReduction="10000"/>
          </a:bodyPr>
          <a:lstStyle/>
          <a:p>
            <a:pPr algn="just"/>
            <a:r>
              <a:rPr lang="en-US" dirty="0">
                <a:latin typeface="Garamond" panose="02020404030301010803" pitchFamily="18" charset="0"/>
              </a:rPr>
              <a:t>Shah, K., &amp; </a:t>
            </a:r>
            <a:r>
              <a:rPr lang="en-US" dirty="0" err="1">
                <a:latin typeface="Garamond" panose="02020404030301010803" pitchFamily="18" charset="0"/>
              </a:rPr>
              <a:t>Maghsoudlou</a:t>
            </a:r>
            <a:r>
              <a:rPr lang="en-US" dirty="0">
                <a:latin typeface="Garamond" panose="02020404030301010803" pitchFamily="18" charset="0"/>
              </a:rPr>
              <a:t>, P. (2016). Enzyme-linked immunosorbent assay (ELISA): the basics. British journal of hospital medicine, 77(7), C98-C101.</a:t>
            </a:r>
          </a:p>
          <a:p>
            <a:pPr algn="just"/>
            <a:r>
              <a:rPr lang="en-US" dirty="0">
                <a:latin typeface="Garamond" panose="02020404030301010803" pitchFamily="18" charset="0"/>
              </a:rPr>
              <a:t>Kinman, T. (2018). ELISA. Retrieved from: https://www.healthline.com/health/elisa#procedure</a:t>
            </a:r>
          </a:p>
          <a:p>
            <a:pPr algn="just"/>
            <a:r>
              <a:rPr lang="en-US" dirty="0">
                <a:latin typeface="Garamond" panose="02020404030301010803" pitchFamily="18" charset="0"/>
              </a:rPr>
              <a:t>Davies, C. P. (2020). ELISA Tests. Retrieved from: https://www.medicinenet.com/elisa_tests/article.htm</a:t>
            </a:r>
          </a:p>
          <a:p>
            <a:pPr algn="just"/>
            <a:r>
              <a:rPr lang="en-US" dirty="0">
                <a:latin typeface="Garamond" panose="02020404030301010803" pitchFamily="18" charset="0"/>
              </a:rPr>
              <a:t>Crowther, R. J. (2009). The ELISA Guidebook. ed.</a:t>
            </a:r>
          </a:p>
          <a:p>
            <a:pPr algn="just"/>
            <a:r>
              <a:rPr lang="en-US" dirty="0">
                <a:latin typeface="Garamond" panose="02020404030301010803" pitchFamily="18" charset="0"/>
              </a:rPr>
              <a:t>Butler, J. E. (1992). The behaviour of antigens and antibodies immobilized on a solid phase. Structure of antigens, 1, 208-259.</a:t>
            </a:r>
          </a:p>
          <a:p>
            <a:pPr algn="just"/>
            <a:r>
              <a:rPr lang="en-US" dirty="0">
                <a:latin typeface="Garamond" panose="02020404030301010803" pitchFamily="18" charset="0"/>
              </a:rPr>
              <a:t>Engvall, E., &amp; Perlmann, P. (1971). Enzyme-linked immunosorbent assay (ELISA) quantitative assay of immunoglobulin G. Immunochemistry, 8(9), 871-874.</a:t>
            </a:r>
          </a:p>
          <a:p>
            <a:pPr algn="just"/>
            <a:r>
              <a:rPr lang="en-US" dirty="0" err="1">
                <a:latin typeface="Garamond" panose="02020404030301010803" pitchFamily="18" charset="0"/>
              </a:rPr>
              <a:t>Lequin</a:t>
            </a:r>
            <a:r>
              <a:rPr lang="en-US" dirty="0">
                <a:latin typeface="Garamond" panose="02020404030301010803" pitchFamily="18" charset="0"/>
              </a:rPr>
              <a:t>, R. M. (2005). Enzyme immunoassay (EIA)/enzyme-linked immunosorbent assay (ELISA). Clinical chemistry, 51(12), 2415-2418.</a:t>
            </a:r>
          </a:p>
          <a:p>
            <a:endParaRPr lang="en-US" dirty="0"/>
          </a:p>
        </p:txBody>
      </p:sp>
    </p:spTree>
    <p:extLst>
      <p:ext uri="{BB962C8B-B14F-4D97-AF65-F5344CB8AC3E}">
        <p14:creationId xmlns:p14="http://schemas.microsoft.com/office/powerpoint/2010/main" val="4959261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151</TotalTime>
  <Words>2247</Words>
  <Application>Microsoft Office PowerPoint</Application>
  <PresentationFormat>Widescreen</PresentationFormat>
  <Paragraphs>105</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Century Gothic</vt:lpstr>
      <vt:lpstr>Garamond</vt:lpstr>
      <vt:lpstr>Wingdings 3</vt:lpstr>
      <vt:lpstr>Wisp</vt:lpstr>
      <vt:lpstr>ELISA Technique Author  Institutional Affiliation  Instructor  Course code  Date of submission </vt:lpstr>
      <vt:lpstr>Introduction </vt:lpstr>
      <vt:lpstr>PowerPoint Presentation</vt:lpstr>
      <vt:lpstr>PowerPoint Presentation</vt:lpstr>
      <vt:lpstr>Basic Principles of ELISA</vt:lpstr>
      <vt:lpstr>PowerPoint Presentation</vt:lpstr>
      <vt:lpstr>ELISA Formats </vt:lpstr>
      <vt:lpstr>PowerPoint Presentation</vt:lpstr>
      <vt:lpstr>An image showing common ELISA formats including indirect, direct and sandwich ELISA methods.</vt:lpstr>
      <vt:lpstr>An Image showing Different types of ELIAS</vt:lpstr>
      <vt:lpstr>Direct versus Indirect ELISA detection methods </vt:lpstr>
      <vt:lpstr>PowerPoint Presentation</vt:lpstr>
      <vt:lpstr>Advantages of direct ELISA strategy</vt:lpstr>
      <vt:lpstr>Disadvantages</vt:lpstr>
      <vt:lpstr>Advantages of Indirect ELISA detection </vt:lpstr>
      <vt:lpstr>Disadvantages </vt:lpstr>
      <vt:lpstr>Sandwich ELISA </vt:lpstr>
      <vt:lpstr>Disadvantages </vt:lpstr>
      <vt:lpstr>Competitive ELISA </vt:lpstr>
      <vt:lpstr>ELISA plates </vt:lpstr>
      <vt:lpstr>PowerPoint Presentation</vt:lpstr>
      <vt:lpstr>Primary antibodies for ELISA </vt:lpstr>
      <vt:lpstr>Blocking buffers and wash buffers </vt:lpstr>
      <vt:lpstr>Detection strategies in ELISA </vt:lpstr>
      <vt:lpstr>Applications of ELISA </vt:lpstr>
      <vt:lpstr>ELISA data interpretation</vt:lpstr>
      <vt:lpstr>PowerPoint Presentation</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ELISA Technique Author  Institutional Affiliation  Instructor  Course code  Date of submission </dc:title>
  <dc:creator>Steve Young</dc:creator>
  <cp:lastModifiedBy>Steve Young</cp:lastModifiedBy>
  <cp:revision>66</cp:revision>
  <dcterms:created xsi:type="dcterms:W3CDTF">2020-12-09T19:46:37Z</dcterms:created>
  <dcterms:modified xsi:type="dcterms:W3CDTF">2020-12-09T22:18:11Z</dcterms:modified>
</cp:coreProperties>
</file>